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6" r:id="rId3"/>
    <p:sldId id="258" r:id="rId4"/>
    <p:sldId id="277" r:id="rId5"/>
    <p:sldId id="264" r:id="rId6"/>
    <p:sldId id="257" r:id="rId7"/>
    <p:sldId id="266" r:id="rId8"/>
    <p:sldId id="268" r:id="rId9"/>
    <p:sldId id="269" r:id="rId10"/>
    <p:sldId id="271" r:id="rId11"/>
    <p:sldId id="270" r:id="rId12"/>
    <p:sldId id="272" r:id="rId13"/>
    <p:sldId id="273" r:id="rId14"/>
    <p:sldId id="275" r:id="rId15"/>
    <p:sldId id="278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660"/>
  </p:normalViewPr>
  <p:slideViewPr>
    <p:cSldViewPr>
      <p:cViewPr varScale="1">
        <p:scale>
          <a:sx n="69" d="100"/>
          <a:sy n="69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527B7-D235-4AF2-A934-830114E7B36F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4B57E-15A9-49BB-A276-03503C07A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4B57E-15A9-49BB-A276-03503C07A48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1DE1-A1CE-423B-B10D-460710077B52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FE42-25A3-4007-A17A-3EAE12C20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1DE1-A1CE-423B-B10D-460710077B52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FE42-25A3-4007-A17A-3EAE12C20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1DE1-A1CE-423B-B10D-460710077B52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FE42-25A3-4007-A17A-3EAE12C20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1DE1-A1CE-423B-B10D-460710077B52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FE42-25A3-4007-A17A-3EAE12C20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1DE1-A1CE-423B-B10D-460710077B52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FE42-25A3-4007-A17A-3EAE12C20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1DE1-A1CE-423B-B10D-460710077B52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FE42-25A3-4007-A17A-3EAE12C20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1DE1-A1CE-423B-B10D-460710077B52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FE42-25A3-4007-A17A-3EAE12C20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1DE1-A1CE-423B-B10D-460710077B52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FE42-25A3-4007-A17A-3EAE12C20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1DE1-A1CE-423B-B10D-460710077B52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FE42-25A3-4007-A17A-3EAE12C20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1DE1-A1CE-423B-B10D-460710077B52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FE42-25A3-4007-A17A-3EAE12C20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91DE1-A1CE-423B-B10D-460710077B52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FE42-25A3-4007-A17A-3EAE12C20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91DE1-A1CE-423B-B10D-460710077B52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3FE42-25A3-4007-A17A-3EAE12C207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www.google.com/url?sa=i&amp;rct=j&amp;q=atomic+number&amp;source=images&amp;cd=&amp;cad=rja&amp;docid=zwsGte9P3yj42M&amp;tbnid=kK47HPd1Bn9buM:&amp;ved=0CAUQjRw&amp;url=http://www.infoplease.com/dk/science/encyclopedia/periodic-table.html&amp;ei=VLsjUdSGJYf-9QSyroHgDQ&amp;bvm=bv.42553238,d.eWU&amp;psig=AFQjCNEHOTVDSpzy12QnqFnJmWnvHrG9mg&amp;ust=136138240606502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m/url?sa=i&amp;rct=j&amp;q=atomic+mass&amp;source=images&amp;cd=&amp;cad=rja&amp;docid=g6zq01l9iti72M&amp;tbnid=LqeiJVrmk4BE5M:&amp;ved=0CAUQjRw&amp;url=http://chemwiki.ucdavis.edu/Physical_Chemistry/Atomic_Theory/Atomic_Mass&amp;ei=9rwjUdqsMIek8ATLqoHYAg&amp;bvm=bv.42553238,d.eWU&amp;psig=AFQjCNGq_fjGTPvy3DfVAb1I5FCSizUXog&amp;ust=1361383028473923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www.google.com/url?sa=i&amp;rct=j&amp;q=number+of+electrons&amp;source=images&amp;cd=&amp;cad=rja&amp;docid=AbUqxrU5y0xUBM&amp;tbnid=72o3VLt8N5lV2M:&amp;ved=0CAUQjRw&amp;url=http://clearscience.tumblr.com/post/505854502/protons-and-electrons-are-equal-in-an-atoms&amp;ei=-L0jUZ6SAoGA9QTbxoDQDw&amp;bvm=bv.42553238,d.eWU&amp;psig=AFQjCNFKv9HUzdrUvu0sxLLxqa3TOd6I_g&amp;ust=1361383274169795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com/url?sa=i&amp;rct=j&amp;q=atom&amp;source=images&amp;cd=&amp;cad=rja&amp;docid=wrxqBmV1dQi5xM&amp;tbnid=Qk6WGNfO--v5cM:&amp;ved=0CAUQjRw&amp;url=http://www.123rf.com/photo_8628459_conceptual-structure-of-atom-over-white-3d-render.html&amp;ei=tMIjUbf3I5LA9gTPgYEI&amp;bvm=bv.42553238,d.eWU&amp;psig=AFQjCNH3TFidHrVCR8SUGUidzoia-VCtew&amp;ust=1361384491031486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er.org/interactives/periodic/basics_interactive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brainpop&amp;source=images&amp;cd=&amp;cad=rja&amp;docid=Fs4UmB9Y1d_J0M&amp;tbnid=tBpUZgGAxlMmrM:&amp;ved=0CAUQjRw&amp;url=http://tvtropes.org/pmwiki/pmwiki.php/Main/Brainpop&amp;ei=vMkjUbL8II6m8QTgooCoCQ&amp;bvm=bv.42553238,d.eWU&amp;psig=AFQjCNGHaZ_v2Jz5_G6CACQz1FkA8xUIjw&amp;ust=1361386286344256" TargetMode="External"/><Relationship Id="rId2" Type="http://schemas.openxmlformats.org/officeDocument/2006/relationships/hyperlink" Target="http://www.brainpop.com/science/matterandchemistry/atom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brainpop&amp;source=images&amp;cd=&amp;cad=rja&amp;docid=s51u61wVvy0_TM&amp;tbnid=qQcASBsMRD_3fM:&amp;ved=0CAUQjRw&amp;url=http://ourfrugalfamily.net/2012/11/brainpop-free-all-week&amp;ei=5skjUasciKLyBIT7gMgK&amp;bvm=bv.42553238,d.eWU&amp;psig=AFQjCNGHaZ_v2Jz5_G6CACQz1FkA8xUIjw&amp;ust=1361386286344256" TargetMode="External"/><Relationship Id="rId2" Type="http://schemas.openxmlformats.org/officeDocument/2006/relationships/hyperlink" Target="http://www.brainpop.com/science/matterandchemistry/atomicmode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google.com/url?sa=i&amp;rct=j&amp;q=atomic+number&amp;source=images&amp;cd=&amp;cad=rja&amp;docid=fu3WU4UGhrOqCM&amp;tbnid=9NuYC5s5fVaLvM:&amp;ved=0CAUQjRw&amp;url=http://education.jlab.org/glossary/atomicnumber.html&amp;ei=J6ojUZucF4is9AT7iICgAw&amp;bvm=bv.42553238,d.eWU&amp;psig=AFQjCNFHM1i_n8PBd-sva0fFglQ_mCqF_Q&amp;ust=136137819350051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3219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Today we will take notes about atomic structure and the arrangement of the periodic table! </a:t>
            </a:r>
            <a:br>
              <a:rPr lang="en-US" dirty="0" smtClean="0"/>
            </a:br>
            <a:r>
              <a:rPr lang="en-US" dirty="0" smtClean="0"/>
              <a:t>You will also need a book open to the periodic </a:t>
            </a:r>
            <a:r>
              <a:rPr lang="en-US" dirty="0" smtClean="0"/>
              <a:t>table, a calculator, and a sheet from the front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have a pencil out and ready to fill in the blanks as we go along !</a:t>
            </a:r>
            <a:endParaRPr lang="en-US" dirty="0"/>
          </a:p>
        </p:txBody>
      </p:sp>
      <p:sp>
        <p:nvSpPr>
          <p:cNvPr id="1026" name="AutoShape 2" descr="data:image/jpeg;base64,/9j/4AAQSkZJRgABAQAAAQABAAD/2wCEAAkGBhASERIUExQWFRUWFhoVFxgXFhoXFhwcFxQXHBwcGyIaHyYfFxsjGxgXHzEgIykpLi0sGiA0NzMqNigtLSkBCQoKDgwOGg8PGjUkHyQ1NDUvLC8qLC0vMiwvNCwvLCk1LSkvLCksLCovKSwpNSwpLCwsLCkvLCwsLTQpKiwqMf/AABEIALoAugMBIgACEQEDEQH/xAAcAAEAAgMBAQEAAAAAAAAAAAAABQYDBAcCAQj/xABAEAACAQMDAgQFAwIBCAsAAAABAgMABBEFEiEGMRMiQVEHFGFxkSMygUJSMwhTYqGiscHwFRYkNHJzksLD0eH/xAAZAQEBAQEBAQAAAAAAAAAAAAAAAQIDBQT/xAApEQEAAgIBAwIFBQEAAAAAAAAAAQIDETESIUEEEwVRgbHwMpGhweEU/9oADAMBAAIRAxEAPwDuNKUoFatvqsEjSKkiM0Zw4DA7Sc8H25B/FbVc66atkOr6pC6qyONxVgCp86nkH/xVqI245Mk1msR5W+56rsY+GuIge2A4Y/hcmvqdUWhaJPE80xIjBVgWx37gcfWqZ1xp0NteaU8UaRr42G2KFHEkXfGM8Fu9XLWNDjkeO42lpoFcxDOF3MvqPXkCrqHOuTJM2jt2086p1fZW5KyzoGHdR5mH3C5I/mpKzvI5Y1kjYMjDKsOxFcs6I17Tore5+cf9aZ2EoZWLMpHbge5Yn6/YVbvhusC2rJBOZ0WVsZTYy5AO0gk55y2fXNJrpnDnnJMcd/HmFjGowmTwhIniYzs3Dfj3xnPqKX2oRQrvldY17ZZgoz7c+tUiSPw+olP+dt//AGkf/HUh8VIN2myn+1kb/bA/41OnvDfvT0Xtr9O/4WQatAZFjEqeIw3BNw3EYznHfGOa2twrkHUWom2m0u8RdxNqBjsCVQrzj/zB+KtWhNb3NjcssqzTzROZ27MCYyAu08qi5wPSrNWKep6rTXXf+tLJP1LZo20zx7s42hwzfhcmpEHNc++Guu2cNjGJJIkkLuCOPEbzkjIHmPBwPtXQFYEA+hH++paNO2HJ7lerbRvNftYuJJ4kPszqD+M5rFF1TZsrOJlCL3c5VOe2GYAE/QGqx8SOnbZNPmeKGNGDIxKIqnlwO4H+lWTqE+LoOR/mIm/9LRk/6gasRDlbLetrR27Rtan1u2DxIZU3SjMY3csD2I9xWS01WCXf4ciPsOG2sDtP1x27H8VyeXU4pJNCKMC8fhxyAZ4O+Lgk8Z/dxXh5pYV1yOLOfEXOO+wysGPv2OD9CavQ5f8AZO+O3+bdHm6605XCG4Qknb5csufqQMD81PVyt9U0d9LjtTNsbarZEbM6yd2YjHOTkd+x9OK6J0+6m1gKyeKPDUCTG3dgYzj0PHas2jTvhyzedTMcePskKUpWX0lKUoFKUoFQVt0sEv5bwSHMiBCm3jgLyTnn9o9BU7Srtm1YtrfhXer+kvnhBiUxGJ9+Qu49vTkYOQOasDLxjP8AI716pTZFIiZtHMq1ddM3RYlLmPJ/rktY3lH2YFQT9xUnoWhRWsZVCzFmLu7HLu57s3/5UlXwmm5ZrirWdwrevdIvPdQ3UU/gyRKU/wAMOCDu9yOfO3fNZ73pTxbaaF55XMqgF5DuwQcghRtUc+gxW3qHU9lBxNcwxn2eVVP4JzSy6nspioiuYJC3ChZUYk4JwADknAP4NNyns079uUPddBq6WCiZgbQghtoLNgqR6+XlR71JQdIWSTmdIVWQgrkcDzcEgdgccZx6mpmlNyRhpE71+Qp3T/QD2oZFunCFs/pxokhHHDOQxI47DFW23h2KFyxwMZY7mP3J7mslKTMytMdccaqjOpNG+btpYN23eAN2M4IYMOMjPIrVi6Yxp5szJu/SaIOV9wcHGfTjjPpU7Sm1nHWZ3Py19FVPQEbQ2UTyuflW3BlAUtznHrtHA/FZ7fo/ZdXVwk7oZwOFVfKRjJy2Q2SD6DvVjpTqlj2afL84VSXo+d8o1wixtkP4VskUrKe6lwSAD6kD3qQOhzoVW3nEMKwmNY/CD4bBw+ScnHBwe+PrU3SnVKxhrHH3lD2Om3iyRNJdCRFTa6eCq725w2Qcr3HH+j9eJilKjdaxXgpSlGilKUClKUCla95qEUQBkdUB4GTjP296xadrME+7wpFfacEDgj+Dzj69qz116unff5LqeW1NOqKWZgqgZJJwAB7k9q551D8XLFi1tbQvqDvlCka5jOQfKSR5s4PYHtWxqfw7n1C4Z9RuN1ujN4FvDlV2k95GwCSRwQPzVx0nRbe1QRwRJEg9EUD8+pP1NaR+VdT6dvIJ1gNt4bXIEkUW1ZJcN+1csNy+xzyNpyOK7d8Nfg7Dp/h3ExL3YX0P6abhghQP3HBxk/xXQX0+IyLKUUyKCquVBYA9wD3ANbFApSlApSlApSlApSlApSlApSlApSlApSlApSscs6LjcwXJAGSBknsBnuaDkvxM1RkuT4kbSAHCKG28AZJyO3f61R+iNYkTVLVl4Z5UjKpnBR2wwJ/qGCW5/trvPU3SEN4vmLI39ykg/TsR2NQvSfwptbKYTl3mlUEIW4VMjGVGSc44ySfXGM15uD01qZbTaOZ3vf5r9vqVvbWrQl+pOsY7SSKLwpZ5ZAziOFQzhExucgkcZIHuT2zUU/WBnu9HNu5+Xu1uHYEAFvDjXbn2wSeK99c/D0X0sM6NGs0YMf60C3ETIzZOUb+peSp9zg98jYtOhRG2msJf+5LKpHhqok8ZAGOFIEeCM8A/8a9IeNN+JFvNOkQimVZJXhhnKr4EjR7s7WDZ/pOMgZ9Kzad17FcTSxwQXEqRNIjTKgMRkiXLRglgd3YDIAJI5qE0D4Tra3iypJF4EbmWNflo/Hy2/wAjS/uKLkEev22gmW0To+5tbjMd4flPEkkFsYVJzLuJHiBgcByWHHqfvQROlfFf/sV5dXNvKiwTtEAqctmQqq8t/iDgN2AJqVvPiLFGsGba6MssRnMAiHjRxqcFpAWGOcjHJOO1a83w43Wk9t4+FlvTd7vD5AMqybP34JyMbvY/trY6p6MmnuEurW4FvOIjbsxjEoMTSbjgE+R1yxBHfODgcgM9/wBf20cdo8aTXBu1ZoFhQFm2qGOdxG3g+vsalOndfivbaO4i3BHzw42sCrFWUj0IZSP4qIt+g44203ZIQlikiKpXJfxItmSc+X1PY5J9KkOkem1sLVLZXLhWkYEjbxJK74xk9t2Prj07UGnY9Ss19fo7IlvarCu5sDzyIXYlicAAFFx71417q0ILSS3kilie8jtpirK4AmGBypwpDNG32P1rzadJYvNRMkcb2t4kTFTj96qyOCuOcgK273PvWPqPolJYrS1gijS2W6WaZAAq7E3OQFHfe+AfvQW4Ur4K+0ClKUClKUClKUClKUHmRwASewGT/Fcr6OgfWb9tSuIyLeDyWiHGNwblj33EEEk8c7O+PL1OWZVGWIUZAySAMsQAOfUkgfc18gt0QYRVUZJwoAGT3PHqaDJSlKBSlKBSlKBSlKBSmaUClKUClKUClKUClKUClKUClKUFGv8AUmu9ZitF/wAGzX5mYgghpCAIgfbaSWx7gH0q81SOielpoL/VbiZf8aYeExbcSmM+54ztHPbb7Vd6BSlKBSlKBSlKD4TiuOdZfGqXxWh04KyrwZmXdk5HMYzjb3GSDnPGMcyHxh67tvkpLeCcNK7qjhORtHLebGMdhwc5yPQiuK6fqYiB4zk969v4Z6TFkj3MvHhm+47LHF1rr0hlZLi4bwl8STaAVRf7mAGAKtPRvx5lEqx6htMZ48ZE2spJ4LgHaV75wM/etjoey03wNXMd68m+0YSsbcp4UZjfLY3HxCM9gR+0++a5X1Ta2EbxiznknGz9Rnj8Mbs/0DuBj0Oce59GfJhyTavRrXHbSQ/Wl5qkEURmkkRIgAxkZgEwcYOe3JIx75FRll1zpsxlEd1C/hIZJNrggIoyW9ioHcjOK4/05rXzPS2owP5jbcD9x8rOsidjnhg/0AUZyARWxo/T97f28DR2S26QWE8Sy5QG5aey2oBtC8bn3ZOQDnJ3ZA8WW3VZfiBpaxGU3kHhhgm4SA+YgHAxkk4OePr7GtDV/ijp9vcW0JmRxMCxdHDBB4e5CQuSd/AGPce9Vi66RmszplxHYJc+FbfLzQKIwwkk2/qcjDeYkMTnAJPbJrHp3w4vAulh0CFPnWlKMmYPmIpPCVCe+13yMAgMSfrUHQrXq+wlmlhjuInliBLorAsNv7uB3x64zj1rFpXXWm3MqxQXUUkjLvCq3JGM8e5A5K9xg5Arm/TvReohrCB7NIBZGR3uhJGTNvEgCLtAYhtyglvTOfrKaN0Jcxw6CPAVZLaV2uCCmVDK55IPmycDjPNBddT6lMV9Z2gj3G4ErF92NixJnOMebJKj071uXGsJsuDCVlkgB3RhxneE3BG77SePT1qpdVwBdXsmZzH49tcWscmR+nKdrKybshZCNwHvwOe1R3TvSd5ZT6hc3F3P4Ks0nm8PbOot+XfAyuO3GP20F56W11b2zt7lRtEqBivPlPZlywBOGBGcc4yOKlaq3wvs2i0myVuCYt+D6eIzOB/AYCrTQKUpQRWha+t0bkKpAgnaDJyMlFQk4IGOWI/jPrUrXPvhFKyjUoJW3TRX0hkbaFLeJgh8DhdxVjgcCug0ClKUClKUCuW/Fnrh42+UgLI2A0killOCD5B2yCCCTyOcdwcdSr81fEi7J1O83HtJtGfYKoHf+KkvQ+H462y7t4Q2v2AWAMDkggn7EY/GcVWGlqVubssME5H1/wCcY/5+0RNEV+or7/Teq9vH0S6/E6RbJ7leG9pvUFxbpcJE+xbiPwpQAOVz2z3GRkcehIqLeSvLS+1XDoX4WXupOp2NFb580zggY9QgP72+3HuRXHLnm/DyXSv8n3p0PYXbzIHiuJQm11yrCJTk4PBG5yPup9q7FFEqqFUAKAAAOAABgAfTFaujaRFawRQQrtjjUKo+3qfck5JPua3a+dSlKUClKUHlkBwSAccj6cY49uCRX1lBBB5B4NfaUHxRjgV9pSgUpSg0LLQ4IZp5o02yTlTKcnDFAQpwTgHBPIAzxntW/VO6w6rms7/TEGDBcu8MgOB5js2MGxwRluPXn7i40ClKUClKUCuDfHTpWSO5F4ifpSqquw5xIMjkegKhefU5/nvNYLyyjmjaOVFdHG1lYZUg+hBo6Y8k453D8bvcAVpy3J9DXbtV+A9ldGR9PuwoWRo2Rv1UV0PmXcDuGMjg579619L/AMmxt4+Yuxs9REh3H+X4Xj1wamlvmtflzn4d9HSalfRxAHw1IeZh2VAef5b9o+p+hr9cogAAHAFRXTPStpYQiK2jCL3Y93Y+7E8sf93pitvVNXhtkDzOEUsqAnJyzsFUAAEkkmq5NylV6Lr/AE1roWi3KNOSVCLuYZCkkbgNmQAcjPfjvxUtpWrQ3MSTQuHjfO1hkZwSD3AIwQRz7UG3SlKBSlKBSlKBSlKBSlKCifF7pOa8s0a3UG4t3Esfo3HcKc8HhT9doHHep/ovqMXtpHNtZHxskVlZcOvDgZHmGc8jPqO4IE5UdrOrw2Vu80gIiTBbYucBmALYHoCcnH1oJGlYLK+imRZInWRG5DKQyn7EVnoPjdq/P2kX10tta3jXN1LcjVBbBHn/AE2TIyrI3KltxB4yM9hX6CrF8smANq4B3AYGM5zn755z70HCdK1++e5WQ3aRXZvDC8ct07DBlKiL5VYv2Yxhww9yw9N+z6maS1062+Zc3TattnjEh8fYLp2O8DzBQu057cfSuxDSoBKZvCTxSADJtG/AzgZxn+o/mvS6dCJDII0Eh7vtG/8AOM0H560nT5knggiuruNZ9UubeTZKd5WPwxv4H7sO25ypHYnGK3tV1u4juJmN5P8APwXqQWtoWYo0QKoCQRiYyK3PIJOTzmu9C2QY8q8MWHA/cc5P3OTz9TWKXSoGkWVoo2kUYVyilwMg4BIyOQD/ABQcU1Oa5WDUtQW6uRNb6qYY1EpMITdCMFOzDDAfZR9c3/4kDL6Up/YdRi3e2QH2f7eKuJtY8EbFwTuI2jBOQcn3OQOfpWj1B0/FeRCKQsMOkishw6vGwZWUkEZz7g9zQcPtfAawsbFQP+kV1P8AUTafFGJnLOeM7NhTzdsL9K6j8LmPy91j/DF9deH7bPGzx9NxarONIg8Yz+EnjFdhk2jxNvtu745rFoWiRWkCQRZ2JuI3HcxLMWYk+pLMTQSFKUoFa97qEMIBlkSMMwQF2CgsewGe5ODxWxXKdVvzq+sx2iZNnZN4s5GdryJ2BI4IDYGDjPmI7UHVqUpQKUpQKUpQKxXVqkiMjqGVgVYEZBBGCDWWlBy/om3v9JuhYSxtLZSufAnAGFYruIbBO0E54bnI4JrqFKj59ft0uY7ZnxNIpdEIbzBTg4ONvp2zmgkKUpQKUpQKUpQKUpQKUpQKUrBeXscKNJK6oijLMxwAPqTQQvXt5dx2M3ykLyzMpRdjbWTcp845BOOOF5yRWj8Nei1sLRd2TPKBJMxzks3OMH9uM47DOOe1aPT/AMQZtRvilnGvycJ/VmcNl8g4EeOBzzz6Z4q+0ClKUClKUClKUClKUCq51v0XDqMG1vJMmWglGQyPjg5HO0kDIqx0oOV6f/1msZBbLHHfxbR4crMIwqocYY8HcQy8EnheOzV1KMnA3AA4GQDkZxz969VCdW2t48G6yk2TxsHVTjZJjvG+R2I9RjBxQTdK5hZfHCGNhHqFtNaS4G7KEryyjjgNjBLHPI245PFdA0TXbe7iE1vIJIySu4AjlTz3ANBv0pSgUrwkqnsQfXg59/8A6P4rHfX8UKNJK6xooyWYgAfmgz0qi6l8adHiC4mMxYZxEhYjtjOcYJ9vzitXQviVeajLts7Fkh4zcXBKoBk7sBR5zjGAG75zQWbq7Wrq3iAtLV7iZ/KuMeGhJADScg7csDx6AkkAZqlwfDPUL5y+r3RZOGWCFvIGIx5srt8oC9hgkk++epUoNeysIoUCRIqKOyqoUcAD0+gA/itilKBSlKBSlKBSlKBSlKBSlKBSlKDVv9KgnAE0UcgByA6BgDgjIyOOCa9WOnQwpsijSNe+1FCj/V9h+K2KUFM6j6GvJ5Wkt9TubcMcmPO+Me+3kFR9KgU+Dd0c+Jq92SWY+UkDls/3dz611GlBVuh/h/BpiyCOSSRpD5mkOeAWKgAcDG4/k1O6no9vcqEnijlUHcFkUMAffB9a3KUERa9IafGwaO1gVgdwKxICDgjI44OCR/NSqIAAAAAOwHAr1SgUpSgUpSgUpSgUpSg//9k="/>
          <p:cNvSpPr>
            <a:spLocks noChangeAspect="1" noChangeArrowheads="1"/>
          </p:cNvSpPr>
          <p:nvPr/>
        </p:nvSpPr>
        <p:spPr bwMode="auto">
          <a:xfrm>
            <a:off x="0" y="-858838"/>
            <a:ext cx="1771650" cy="1771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hMSEBQUEhMSFBIVFxQWFBcYFRgVHBcYGBQVFBUXFxUXHCYeGBklHBQYHy8gIycpLCwvFR8xNTAqNSYrLCkBCQoKDgwOFw8PFSkcFxwpLCkpKSkpKSkpKSkpKSwpKSkpKSksKSkpKSkpKSkpKSkpKSkpKSkpLCkpLiwsKSwsKf/AABEIAOEA4QMBIgACEQEDEQH/xAAbAAEAAgMBAQAAAAAAAAAAAAAAAgUBAwYEB//EAEQQAAIBAgMFBQUECQMBCQAAAAABAgMRBCExBRJBUWEGEyJxgTKRobHBQlLR8AcUIzNicoLh8UNzkrIVFiQ0U4OiwtL/xAAXAQEBAQEAAAAAAAAAAAAAAAAAAQID/8QAGxEBAQEBAQEBAQAAAAAAAAAAAAERMUEhEgL/2gAMAwEAAhEDEQA/APuIAAAAAAAAAAAAAAAAAAAAAAAAAAAAAAAAAAAAAAABhsyRnG4GFVQdVcyDoGXQ6gSdZWMuquZrVDqZdDqBNTXMka40c73NgAAADEpWMkJ07gFVXMOqiPc56/n5DuOoEnWRl1VzNcaHUz3HUCamnxJEIUrO5MAAABGc7EiEqd3cDPeLmYdZEI0OoeH6/m1gJ96rjvVzIqjzY7jqBsUk9DJCFOxMAAAAAAAAAAAAAAAAAAAAAAA8e1Nq08PDfqPoktW+SORqfpHvO0YxS5O7fzLg7mUkk23ZLVlPPas6st2irR+9bN+Sei6s8Cx8sY4RVow1lG78T69Oh0WGwsYRtFF4itrUatOLndytm1vNu3HXJ+RYYHFqpTUlxN8ldMo+yUv2dSP3ak0vK+ROqvQAQAAAAAAAAAAAAAAAAAAB4cfjnGShH2mt5+V7JLq38jU8HXefeJPldnlxtTdx0L6ShG3pNtl6XgpamPr0f3kN+HGUc7e7P4HuwG1qdZeCSvy4/wBz2FRtLs5Co96m+6q/ejo3/FHj56hFuDmsPt6ph5qni42TyjUWal68fJ5nRUqqkk4tNPRoYqYAIOE7fV/2qTvaNO8fNt3+SOE7Ezpyxj772U+J9K7dUIy7uKzrTvGK/h1cnyS1v1ZwctiqjiJqKk7W9qLi3krvTS5ucZr6FHFUu+So2ytodMcn2S2JKK35ppaq6s36cjrCVYhVlaLfJN/Ao+xmdCcvvVZv4nu7Q4vu8LVnyg16vwr5mrsph9zB0k9XHef9Tv8AUngtgARQAAAAAAAAAACNSVlkSAHnVRrITqP8qx6LADzd43l9MyTqP8o32AHNdqoyUadVa05Z+T/uviX2CxKqU4zWkkmZxmFVSnKD0kmvwZzvZLGOE54aeUotuHlezRfEdQACK04rCQqwcKkVKL1TOYrYOtgG5U3KrhvtRecqa4u/2opcdTrQBXbO2rGtBSpyUll1+BsxmNVODnN7sYq8npkUO1NjvD1e+wjipN3qULpKd9ZQ4Ql8Ga9q454qpGi1+zpbs66vlKb/AHVLydnJ9IsuIlsXDSr1XiKqe9NK0ddyF7wh0v7T55czpXUf5RWUtrxpq27fi3fVvV6Hqo7cpy1uvj8i2UeynNtm0jTqKSummuhIyrle39dulRoR9qtVivRa/Fo6ejSUYqK0ikl6KxyVZ/rG2Yx1jhqe8/5n9byXuOvcktcioyaqrd7EKm0aUdakF5yX4ml7cw//AK1P/kiK3qq/zmRlUeuf5RGntWi9KlN/1I9MKiejT8ncDTvvX/A7x/lHoSAGulJu9zYAAAAAAAAAAAAA5TtfgpU5wxVL2oNb3X/Ky9FzOrNeIoKcXGSvGSsywadmbQjXpRqQeUlfyfFHqOG2Ni3gcZLDVX+xqu9N8FJ/JP8AOh3IoHL7e7Vbr3KLzbs5+9vd9E8zb2r21uLuoPNrxPkuXqcLjKryfJr3O8fqWRLVvU224JyzlLgtXKTyS6ttpepGpjlhoqm3vVc51pX1qS9rPkrKK6R6lfs+Si5Vp+zQV11qyXgX9Ke95ygc5idouUm2827s0jp5babNtPaltX/fojk6WJLTBU5N3evDovxKjrtnbVqJ3TUemr9c7Hs2xt/GRjejCg4qLlKUpNbu6rt7reeXK5SYKLLqhG6s1dPJp53XFMmKo+zPZ7FYmMsSsR3Kryk5bqe9KzeeTWXS5ew/R7B/vcTiKn9SXzuX2xdyNKMIJRVNKKS4Lge8xauOap/o9wa1hOXnOX0semHYrBrSiv8AlP8AEvARVNLshhuELeUn9bmmfZbdzo1Zxa0u7/Faehfguik2btSpGp3NdeLg+fLzT5l2Ue2VvYiil7STb9Wt35MvBQABAAAAAw5WAyCCqoOsgJg1usv7Ge9QEwRVREgKLtd2eWKoPdyqwzg+utjw9kO1Pe0ZwrZV6Camnq1HiXOO25CF1Hxy0yeSfJy59Fd9Dh+0+y60JfrsYbrvapFK2/Fp3e5e+XWzeeSNRGnH4l1Kjk9W22eXFpRg21fLT7zeSiurbS9SVKqpWlF3jJXTMNt1Ytrw0l3jzWcs1TXpnLzUTSPDt6vuU4ULpyj4qjX2qks5fguijyOW37ssdrTlNuVm23yed76e4rsNCTkvC/cwi+2RsvvGjvNndn8lkU/ZXD2tdfA+hYPdsS1ZFJ/2UomVCxdYqUbf2KPETu7LJcX9F+JZdV6dl17VL8G7fT5/IvzmaOVrHSU5XSfNIz/REgCM6ljKpHmx2OjSjvPN6RXGT5I07R2xCkrZym/ZitfXkupX4PDSqT7ys7vgrO0VyjyXXVlwejZOElKTq1Pal+Ul0RbmtVEslp8jPeoUTBiM09DJAAAAjONyQA1OgHQXNm0AalQ6mXQXU2FdtTa6peGPiqPJJZ5gbsViIUlvTl5Ln5Iqu+r4r2f2dLnz92b8l7zbgtiynLvMQ96WqhwXnz8i6SsXiPHgdkU6VmleX3nr6cIryPF2s/8AL+Uo/VfNl0eLbOG7yhUjr4b+7P6BXyiclhpNv9xO7/2562/llw5N24koTkqEZSSU5+N65fci/JW9xnakHNwoXuqkry593HOSfm7K/UnQTmv1eb/apPuJP/Uil+7k/vpac11TvthyO0MXKN7W5PLW2nu6HlwuPe/pFK6drcVo/M27ThJSe9Fpq907ZeZXUYNO7A+k9ndoO6vb839+p3eEx6tqfJ9iYq1jqqW0XbUYa6rF45cyvp196Rz9TaDb1LPZVS7Cr2EC+oLwx8l8iijUSV20lxb4LmbcT2ljb9glNLLvJPdpp9JazfSCZKq5q1oxTlJqMVq27JepQYvbUqrSw6aT/wBRrX/bg9f5nkQpbLq12pVW2tU5xtFf7dD/AO07voXuFwMafsrN6yebfmzPyCu2dsJR8U85PXi3/M+PloWbw65v8qxuBFalR6juOrNoAjCnYkAAAAAAAAAB4dp4/u1aPtvTotL+fBf2NezNl7vjnnUfrurkuvU8UMbT72dSrJJKTUU/4fCrL0b9SzobWpT0kvXI0j2AAyoYk7LPQyUnbLafcYOrJe01ux85ZAfPY1FUr160VaO86dLpFNt/G/uR5Mct7W/Bq2TTWaknwaeaO97Ndmo/9nwhJeKXj3uKfB/X+o5jbGx5UpuM1nwfBrmnxN6yq8VhP1+m9FjYK74LEQWs4rhNLVeujy5iWDzs1ZrUv6tKUZwcW4yUrxksnGSTaafP5lpXoRxkZTSjDFQV6sVlGrFa1YfVcPLSo5XDRcXkWccZKy3Vc0xlC9k998oLe+OnxPfhsG9WlBf8pfHJe5gbsPK+bdra3yz5Z8S6wkppKyUU9JTvG/8ALTXjn7kup5cJSSd4rP7zzl6N6eljoNjbHdSV/Fb7Tvr0vq2FTwWxZ1vE/El9qqvDf+ChF29ZuXkOymOvXq0cTFLFU291vO8OG5fJLytqdbSpqKSirJZJHMds9kS8GLoZV6Gbt9qHFPnb5XM7qupB4tjbUjiKMasftLNcnxR7TKgAAAAAAAAAAAEajdsgJGJSsm+RoUmsvz8jFRtprPPoB8r7T7aUVKTVpTba6Xdyw2PsSX6qq0q+7v6Ju1+ivxPH2y2Q3JRnG27fd/iXDhnr6Hn2Qp93CDu1G+6nnZu142t0WfQ6MvpPZfGynQSqO8ovdvzXBlvc5Oh2UlKKblut8HBu3/yWZOXYub/1or/23/8AsxcV008TBayivNpHDdvNowqVaFJTTgnvzad0rNK7tyyZY/8AcK/tYifpFR+rKLYfZiliMXWhPfnRpZJuTu3fi15/AsF9if0iYKilFSlKySSjHlktbFBtP9IbxK7ujgp1eTaeT5q1rHZYTshg6fs4enfqt7/quWLpKKtGKS5JJfInwfKaXZjadfPuoUVqt6zl6KT1NL7KVabvVeIc7NXaaSumnZLJqza14n1uM3p9Cs23j5JKlFtVKmStqo3tKWXuXUumOJwGCpzhuwgqVaC8UFe00vtwvn5rh8vZg9iVZ+zTk+trL3vI6V9nISowhZxlC25KPtQfSXz568TzYTalShPuq+TfstZRqc5RyyfOJdTG3ZvZO2dVr+WP1f4HRU6aikopJLRI1YavvZp3XM3ma0GGjIIORwEf1HGulph6/ip8oy5e/LyaOuKrtHszvqLt7cPHDzWq9V9DOyce61GLeqyl5rj8mVFoDQqjIylLXPL8CK9IPOpPX6Dfl19wHoBrpSedzYAAAAAAAABpxOEhUVpxjJcmkzThdj0abvCnGL52z9G9D2AAAANGOr7lKc/uxk/cmznf0f4a1CdR61Jt+7/JY9rau7g6vVKPvkkT7MUNzCUl0v72y+ItQDDZFacdjI0qcpzdlFe/kl1ZU7BwkpyliKq8c/ZX3YrRLy+fkaqieMrJZ9xTd/5pc/wOhjFJWWi0LxGTzY/Z8K0HCpG8X70+DT4M9IIrkZyr4GXibqUH9vlyU1wfX/B0mA2lCtG8H6HpnBNNNJp5NPO5zO0ez0qDdbDS3UrylBvKyze6+Hl/gvUdLUqKKvJpLm3b4sjSxEZezKMvJp/I+V9qdtSmlWdRtq0FTdrRb4xXHTO+ZY9lsNiN1VX7PQv5NfRyj2bHusTUp/Zl4o/P5P4FpgMRvwTeuj/E8GOj/wCKpNa2z99iC3ABFAAAAAAAAAAAAAAAAAABR9so3wkv5of9SLDY/wC4p/yoztbBd7RnDjJZeazXxSK3Ym01GluTTUoZNcV0aL4i9KXaGIlXl3VL2fty+iNtStUreGHhhxf9z3YTCRpxtH1fMcGcJhI04KMVkjcARQAADRjqG/SnBayjKK9U0bwB8I7T4aTmlZpxdn5p5nXbH7Ryp4aNKObtY6/bPZSjiHvO8Z8ZLj5p6nn2d2KpUndyc7cLbq9TexnGzZuNnGC8LzSfsya96PbhcNKVTvJ3vwureSS5FglbJaGTOtAAIAAAAAAAABhysZIyjcDCqryDrIi6AdBc2Bl1l/Yy6yIqh1MuguoElURI1xopO+ZsAGqeGg3dxi3zaTfvNoAwkYlKxIjOncDCqow6y6sx3Geo7hdQMusjPeojGh1Muh1YEo1EyRCFKz4kwAAAEJ1LEyEqd3cB3qMOujCoB4dc3+VYDPfK/wBTPfIwqPUx3C5sDZGaehkjCnYkAAAAAAAAAAAAAAAAAAAAAAAAAAAAAAAAAAAAAAAAAAAAAAAAAAAAAAAAAAAAAAAAAAAAAAAAAAAAAAAAAAAH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static4.depositphotos.com/1016069/309/i/950/depositphotos_3098594-Atom-struct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181600"/>
            <a:ext cx="1857375" cy="1143000"/>
          </a:xfrm>
          <a:prstGeom prst="rect">
            <a:avLst/>
          </a:prstGeom>
          <a:noFill/>
        </p:spPr>
      </p:pic>
      <p:pic>
        <p:nvPicPr>
          <p:cNvPr id="1031" name="Picture 7" descr="C:\Documents and Settings\Kstrickland\Local Settings\Temporary Internet Files\Content.IE5\W9GSD9S8\MP900405364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4876800"/>
            <a:ext cx="2209800" cy="1981200"/>
          </a:xfrm>
          <a:prstGeom prst="rect">
            <a:avLst/>
          </a:prstGeom>
          <a:noFill/>
        </p:spPr>
      </p:pic>
      <p:pic>
        <p:nvPicPr>
          <p:cNvPr id="1032" name="Picture 8" descr="C:\Documents and Settings\Kstrickland\Local Settings\Temporary Internet Files\Content.IE5\R0J5JBNR\MP900442339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62600"/>
            <a:ext cx="16002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Looking at a periodic table, what is the atomic number for the following: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Carbon?</a:t>
            </a:r>
          </a:p>
          <a:p>
            <a:r>
              <a:rPr lang="en-US" dirty="0" smtClean="0"/>
              <a:t>6, so carbon has 6 protons</a:t>
            </a:r>
          </a:p>
          <a:p>
            <a:r>
              <a:rPr lang="en-US" dirty="0" smtClean="0"/>
              <a:t>Oxygen?</a:t>
            </a:r>
          </a:p>
          <a:p>
            <a:r>
              <a:rPr lang="en-US" dirty="0" smtClean="0"/>
              <a:t>8, so oxygen has 8 protons</a:t>
            </a:r>
          </a:p>
          <a:p>
            <a:r>
              <a:rPr lang="en-US" dirty="0" smtClean="0"/>
              <a:t>Iron? (Hint: Symbol is Fe)</a:t>
            </a:r>
          </a:p>
          <a:p>
            <a:r>
              <a:rPr lang="en-US" dirty="0" smtClean="0"/>
              <a:t>26, so Iron has 26 protons</a:t>
            </a:r>
          </a:p>
          <a:p>
            <a:endParaRPr lang="en-US" dirty="0" smtClean="0"/>
          </a:p>
        </p:txBody>
      </p:sp>
      <p:pic>
        <p:nvPicPr>
          <p:cNvPr id="26626" name="Picture 2" descr="http://t3.gstatic.com/images?q=tbn:ANd9GcSiuKS7uI5DeSa1PiDJmcAnA0kTTmjQr0_99jY2F21gWQZR5ooYA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676400"/>
            <a:ext cx="31242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Mass number (also called atomic mass or atomic weight)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Mass # =  # of protons   +  # neutrons</a:t>
            </a:r>
          </a:p>
          <a:p>
            <a:pPr>
              <a:buNone/>
            </a:pPr>
            <a:r>
              <a:rPr lang="en-US" dirty="0" smtClean="0"/>
              <a:t>(most often they are the same)</a:t>
            </a:r>
          </a:p>
          <a:p>
            <a:pPr>
              <a:buNone/>
            </a:pPr>
            <a:r>
              <a:rPr lang="en-US" dirty="0" smtClean="0"/>
              <a:t>We round this number sometimes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7650" name="Picture 2" descr="http://www.infoplease.com/images/ESCI026PERTAB002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352800"/>
            <a:ext cx="44196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atomic mass of the following elements?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Nitrogen?</a:t>
            </a:r>
          </a:p>
          <a:p>
            <a:pPr>
              <a:buNone/>
            </a:pPr>
            <a:r>
              <a:rPr lang="en-US" dirty="0" smtClean="0"/>
              <a:t>14, so 7 protons, 7 neutrons</a:t>
            </a:r>
          </a:p>
          <a:p>
            <a:pPr>
              <a:buNone/>
            </a:pPr>
            <a:r>
              <a:rPr lang="en-US" dirty="0" smtClean="0"/>
              <a:t>Neon?</a:t>
            </a:r>
          </a:p>
          <a:p>
            <a:pPr>
              <a:buNone/>
            </a:pPr>
            <a:r>
              <a:rPr lang="en-US" dirty="0" smtClean="0"/>
              <a:t>20, so 10 protons, 10 neutrons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</a:p>
          <a:p>
            <a:endParaRPr lang="en-US" dirty="0"/>
          </a:p>
        </p:txBody>
      </p:sp>
      <p:pic>
        <p:nvPicPr>
          <p:cNvPr id="28674" name="Picture 2" descr="http://t2.gstatic.com/images?q=tbn:ANd9GcRBL4l0i6ct_nEqwsXwuQeqX98KKpO1ECydlUjS53zK3GF8yWqvj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3528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how do we know the # of electrons?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590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*If an atom is not charged, then the number of electrons </a:t>
            </a:r>
            <a:r>
              <a:rPr lang="en-US" u="sng" dirty="0" smtClean="0"/>
              <a:t>has to be the same as the number of protons! </a:t>
            </a:r>
            <a:endParaRPr lang="en-US" u="sng" dirty="0"/>
          </a:p>
        </p:txBody>
      </p:sp>
      <p:pic>
        <p:nvPicPr>
          <p:cNvPr id="29698" name="Picture 2" descr="http://24.media.tumblr.com/tumblr_l0iebicD161qbtjkwo1_500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t="9524" r="49425"/>
          <a:stretch>
            <a:fillRect/>
          </a:stretch>
        </p:blipFill>
        <p:spPr bwMode="auto">
          <a:xfrm>
            <a:off x="3200400" y="1371600"/>
            <a:ext cx="5334000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Complete the table GOING ACROSS at the bottom of your notes page.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this on your own and wait quietly for us to check it out together if we have time! </a:t>
            </a:r>
            <a:endParaRPr lang="en-US" dirty="0"/>
          </a:p>
        </p:txBody>
      </p:sp>
      <p:sp>
        <p:nvSpPr>
          <p:cNvPr id="30722" name="AutoShape 2" descr="data:image/jpeg;base64,/9j/4AAQSkZJRgABAQAAAQABAAD/2wCEAAkGBhIQEBAQEBIREA8QFhAWEhAWEBAVFBASFBUVFRUSFhQXGyYeFxojGRISHy8hIycpLywsFR4xQTAqNSYtLCoBCQoKDgwOGg8PGikkHyQuKSkuLCktKSktLCwsLCwvLi4wLSksKSkqLS4sLCkpMCkpLCw0KiwsLCkpLCkpKSksKf/AABEIANkA6AMBIgACEQEDEQH/xAAcAAEAAQUBAQAAAAAAAAAAAAAABQECAwQGBwj/xABJEAABAwIDBAQJBwkHBQAAAAABAAIDBBEFITESQVFhBhMycQciQlJigZGhsRQWIzNywdEVQ1NjZIKSk/A0VISissLhJCWD0vH/xAAbAQEAAgMBAQAAAAAAAAAAAAAAAwQCBQYBB//EAC0RAQACAQMCBQIGAwEAAAAAAAABAgMEESESMQUTIkFRYYEUMpGh4fBCccEW/9oADAMBAAIRAxEAPwD3BERAREQEREBERAREQEREBERAREQEREBERAREQEREBERAREQEREBERAREQEREEHXuqpZiynlZA2MC5MQftk2Od9BnbLgVT8rVFP8A2uJro99TAHOa0cZIjd7e8bQ7lsxP2at7T+cZcd7bX+JUogxU1SyRrXsc17HC4c0ggjiCNVlULU4M6JxmoyGPJvJAcoZjvP6t/pD1grbwzFmzAixZIzKSJ2T4zzG8Hc4ZFBvoiICIiAiIgIiICIiAiIgIiICIiAiIgIiICIiAiIgIiIIbpFePqqgawuBdzYcnD2EqXZICARmCAQeIOhUb0hr44YHulza4bIaLXcToB/W5cvgHSZ4hYzbjBZk1pzOze7RtX3AgablT1GsxaefXKDLqKYuLS7y6jsTwnrSJGO6qoZ9XKBmPRcPKYd4KtwfGG1AdaweztNvfuIPBSasY8lclYtWd4lJS8Xjqqi8MxcucYZm9VUsF3Mvdr2/pIz5TfeN/Eyi0cVwps7RclkjDeOVvajdxB+I0K1sKxZ22aeoAZUMF8uxM0fnI/vbu7lIzS6IiAiIgIiICIiAsVTVMjaXyODGN1cTYBYMRxNkLQXXc52TI2i75HcGj79y0afCXzOE1XYkZxwA3ji5nznc0FrKyeq+pBgg/SuH0kg4taeyOZz7lcKPqJWESSPLy1p2nk3JN9D6LZD6lMGwHABRtJ9LO5/kQXaOcrgNv+Fuy3vc9BKBERAREQFVURAREQEREBERBxHhRpnuggczste4O5bTfFJ9hHrXmsgcwXuV73VUzZWljwHMcLFp0K5ap8HMDnXD3tb5tmn1XK0+s0d8t+qnLW6nS2yX6qoHwVvkfNK432AyxPMuFvg5emhcv0WjbSyTURADmkyRvsLzRGwz4uabDuIXUBX9Lh8rHFZXMOLyqRUWhi2EtnYASWSNO1HK3tRvGjgfu3rfRWUyHwjF3F5p6gBlSwbuzMz9IzlxG5TCjsZwgTtBBMc0Z2opR2mO+8HQhYsFxcybUMwDKmLts3OG6RnFp92neEsiIgIiICj8SxPqyI2N6yd/YjB/zOPktHFW4jiZDhDCA+dwvY9mJvnvO4cBqfesmG4YIQSSXyvzklPaefuA3AaIMeHYVsOMsp6yodq+2TR5jB5LfipFFgq6lsbHPeQ1rQS5x0AAuSUGpi9a5obHHbrpTsx30B1MjvRYPGPHxR5S3KKjbFGyNt7NFrnUnUuJ3kkkk8StHCKVzi6plBbJILMYdYYb3DT6Tj4zudh5IUqgIiICIiAiIgIiICIiAiXRAVFVEEH0lw57mtnht8opjtx+mPKjPIi49akcKxJlRCyaO+y8aHVpGTmHmCCD3LaIXM/2Cr4UlY4d0NQcgeTX5DvtzR734dPdFS608UxeKmjdLM8MY3ed53ADUnknYiJmdobhK5/pQIgGzGaOnqIs43uc0X4scCfGaeC8+6R+FGecllNenh02sutcOO15Pq9q5XqXyHaeSSdXOJJPrOap31UR+Xl0Wl8Ay5Y6ss9P07y9mh6d0zYmPnd1TidlwDXuAda+RaDcEZg7x3G2xTdOaGTIVMYJ3Ou3/AFALyjDnjY6mQhzTk2+Q1vsE7hfMHyTyJWjV4UWGwNxnYkWOWoPAjQhYzqbbdURwlxeC4pyThyWmLe3xMf3u9+hqGvAcxwc06EEEH1haFfiLtrqILOnIuSezC0+W/nwbvXhlHiNRSu2oZHxH0T4ru8aH1rvOhPhEi+oqWiJ73XNRc2ked8hOh56dykx6mt+J4U9Z4Lm08dVfVH07vQMOw5sLSBdznG75Dm6R3nOP3aDRbSo111Uq00ahKhgPlc37NTuz4TztOTebIzmeLwPNzvxOpdK8UsJLXuAdLKPzERyuPTdmG8M3bs5OlpmxMbGxoaxgAa0aABBlREQEREBERAREQESyoSgqhWrLikLO1LGO94Wq7pPSj88w9x2vggk0UT86IDp1rvswTH/anzkj3RVJ/wANP/6o92lLoon5wj9BVH/DyfeE+cH7NV/yD+KG0pZaeK4ayoifDILteLdx3Ec1q/OD9mq/5P8AyrT0g/Zqv+QfxQ2lpYVj/UxTRVjg2Wibd7z+dh8iYcSdD6XeF5B0r6XSV8xe67YmkiKK+TG8Txcd59SnvCx0hZNJFE2KSKRjSZC9uy4tdYsba+mV/YuBhtYk6BUc95memHUeE6WuOPPvHM9v79UpQFoILsyezyK3+taeK5uaruRbK2n4ra+WPfYkhvcM/aqc1n2dNXLWI3tKa2xzUhBMJm7B7YGR3uAGo4uA9oHILknuJ0c6/AuKxRYi9jgWucC05Z6ELKszWeeyDUUx56+mdrRzE/EujlGzcOtYa8Lce5QkkgJNshuCmJZRWQF8eUrLdYwcdxHouPsOW9c51mSXx9M7x2MGr86vTaNrR3h6h4MunRDm0VQ67XZQPJza7dETwO7hpwXoeL4mYw1kYD55TsxMubE6lzraMaMyeGWpC8D6NYT17zK8ujpoLGWQZG+rY2Hz3Wy4AE7l7R0JrY6uN1Ztbcr3PjP6prDlE2+6xDr6uLrrYYLTNfU47xbDjrlm2P7/AElNYXhohZa5fI87Usp1kkOrjwG4DcAAt1EVhqBERAREsgIlksgIlkQFy3SHrmz7ckUlRR2GURu6M7yY9XC+dwupRBzuGV2HPyZ1LX+ZI0MkH7slnKfZG0dkAdwAWKqoIpRaSNjxwc0H4rQ+a8Dfqg+A/qpZIx7GmyCWuqqJ/JEzfq6ubue2N/vLb+9OrrG6SU8nfG9h9odb3IJWyWUX8sq29qnif9mcj3Fn3qn5alHapJxzaYnf7gglrK0hRXzlYO1FUM74HH/RdVHSen3vc3vimHxag8C6aYiZ66rk1BleB9lh2G+5oUJ1niHvXQV/Q+qLnOHUG7nH+1UwJuSdHPB9y0j0SrNkjqC43v4skLsv3Xla+aW3mZh2GPUYa0rWLRxt7oUyLeEwsr3dE63+6VR7oJHe9oKxuwSqZ2qeoHfDKLe1qxiswmtmraOLR+qvXLUnlu4/1uV76SYaxSDva78FqPjLe1l3ryYZ4r7e6UwPEXQy7bdw8YHRzSRdp5FTk+ACqkilge1kE9y57yPog0Xfcb3DPxRmcrarnMIpHzSCKOxc70gAANXOPktAzJOgXUDEaaj2KO+1G4/SzaODyBac7xus3czM5uKlxxvHPZr9ZkmuTqxfn/59Wp0lxxga2jpQWU8NwdNp7j2nPI1eSPGO7JoyGfW+BqTrH1MBfKzxWSN2JHNzB2HXGh1Z7F5ti+FmnlLDbZ8k3yI3WO9d54FT/wBwdbTqJL/xxrOJnzI3Q5a0nSWmv+/u9f8AyXIOzUzDvETvi1U+S1I0nY77UH3tcPgpJaOMYqylgmqJD4kLHOdxNtAOZNh61ciJmdoc5us26oeTA/udIw+8FPl8w7VO/vZJG74kFeC4506mrHufNI8Mv4kDHOEbRwsD4x5nVW4L07mo5Gvge8sv48LnOMbxw2ScjrmM10P/AJ/P5fV1Rv8AH8qP4yvVttO3y98/LbB22yx/aikA9oFves8GKRP7EjHcg4E+xYcIxaOpp4qhhsyVocLkZX1B5g3HqWDEK6iH18lN+++K/wCK56YmJ2leiYlLhyLjJMWpr/8AQOnkk3NibI6M95d4tl11K5xYwyAB5a3aA0DrZj2rwZUS6ICKtksgoirZLIKIq2SyCiKtksgpZWPjB1APqCyWVpCD536TVlVTVlTC2edoZLIGjrX9kuLm5X80haDOklVvnkJ4us74grufDH0fLJo6xo8SUBknKRo8Unvbl+4vOA371r771tMOw01cWbBW01j+Uj86ajz2Hvhg+IYr2dMahuhj/lNHwsokN/8AixO/ruWPmWj3S/g8M/4x+zoB0+qRvYf5o+D1tUPTqre9rGNa97yA1gdU3cToB9IuXZFcgAXc4gADVxNrALp6bYw+JzsnVMjSNx2b9pgPm+c4anxRltEyVtae88KmfBgpxWm9p7QnMc6WOpmsaSH1BALmtml2Nc8y4ktysD5RBOlrwh6fvdm6njcTreRxufWCudllMji952nuzJJzJ9itOegssbZbb8JcPh2KK+qN5+Xc4P0oFXtxuhYJWtvCwljmvDRm0XZkQMwOF10Pg8e6sfUEM+SdTstL4+ru4uJJbfYGVmg+sLyiCRzHNewlrmkFrhqCMwV7h0VmfTOY2aMRCtEchAHYqHNHik8HWtbc4W3qfDeb92r8R09NPHpjif2ThwJ/97qf4m/gojpVgkzaOofHLPUSMYXCF7rtk2bOIItmbA25gLrgUVutumYlo5jd8lSMLiTxz5ZqjKYr3rpB4IqWpkdLE51M9xJcGtDoyTqQ0kbJ7jbkrujvgmpqZ4lkc6pe0gtDmhsYI0OwCdo95tyXax45pfJ356vj+ezW/h8nVt7L+hXQaAUFL8phDpizacHEm20S4C26wIXS03Rqlj7FPC3/AMbVJNCusuLyXm9ptPvy2VY2jZYyINyAAHAABXKtkssHqiqlkQURVul0FEVbpdBRFW6XQURVul0FFa91hcq4lQ9S41UhhblAw/TOHln9EDzHa4A21OQadbhgxJjxLcUpBEYGRkf+m7mns8SL6WXiXSDo9NRTuhlGYuWvAOzIzc9v9ZaL6PawAADIDQcBwUX0j6NQV0XVTN0zZIO3G7i0/doVDkx9fbu2Oi1s6e21vyy+brbvvKpbPIZ7tbknkus6TeD6poyXbJmg3TMaTYem3Vp93NYaCgZSM+UT/WaMZvDvNHB3F3kA73EWpRSd+XTTqsXlxOOd9+0Qx0tE2iYJpbOlO0GsvYg72A8c/Gd5I8UZk2gqqodI5z3EXduAsBuDWjcANAstdWPmeXv1yAaMmsaNGtG4Ba+yvLX34jskwabp9d+bT+30Usrg1ZYKZz3BrGuc46NaCXHuAzK9E6JeCl7y2Wu+jj1FPfx3/bI7I5DPuSlLWnhlqNVi09d7z9veWn4NehJqZW1Uzf8ApojdoI+ukByHNoOvEi3Fer4zhYqIiwjxs9k6Z9+7dnuIBW7BTtY1rGNDWNADWgABoGgACyWWwx0ikbQ4zV6m2pyddvtCJ6P4k6WMskP08VmvyttebJb0gPUQ4blK2UBjERp5m1UYJGkrR5TTm4d+W0OY5qdilDgHNILXAEEaEHMFSKq9LKqXQURVul0FEVbpdBRFW6IKIiICIiAiKtkFEVbLSxKvETLgFzyQGNGrnHRo5n8ToCg18TqnOcIIjaR+ZdqImaF5+AG88gVu0dK2JjWMFmt9ZJ1JJ3km5J5rXw6j6prnSEGV/jSP3ZDJov5LRkPWdSVFTY0ZX7LHbDL2uNTzVDW67HpK9V/tEJseK2TiHR7SFy5zqGnyzfjt5rQxCskc0QumLYnOAkf5WxoRtbhci/IFavS+P4s1+i1ZhJOmnberdrK59bI6npnFsDTaaoG/jGw/ErNXdBKKdrWyQgljdlrwXNcBrq08SfapegomQsbHGA1o0W0ui2iVetrUnes7S4SXwPUJNw6obyEjCPewlZqbwSUDDdwmk5Oly/yBq7VFh5dPhZnW6iY265/Vy2H4bFhspa2NjaeU+LKGjajcfIe7UtO4krpwrKinbI1zHgOa4WIO8KIpJnUrxBKS6FxtDKd36p548DvWe2yta02neZTYRAUXrFjqIA9pa7Qj+iojApjE59K/ybuj+z5TR3XBHJ3JTah8dpiNidnbjIvzG6/LMtPJx4IJhFjppxI1r26OAI/BZEBERAREQFVUVUFEREBERARFS6C2WQNBJ3KLw2IzP+Uv0zEA4NOsne7dwbzcVSsPyiXqB9U2xlPFp0j/AHiD+6D5wUuBZBE9KJyylktqdlvtOa89bWOHH2Fej9IAz5PL1jmsa0X2nGwBGY/D1riRTgi4XJeORMZItMcbNroZjpmGk3EHc1cKlx3HPktwUqyRUpc5rGi7nGwXP0iLW2rHLYW4jeXa4LIXQQk67I92X3LeWGkgEbGMGjQB7FmX0nFExSIt32hzlpiZmYERFIxFhqqVsrCx42mOGY/rQrMiCGpql9O8QzHajcbQzHf+rfwdz396mAVjqaZsjSx4DmOyIO9RcdQ6lIZKS+AmzJzqzgyU/B2/fnqEyrZIw4FpzBBBHEFVab5qqCHwVxjfJA7VpJbzB19t2n1lTCiMVHVywzDS+w7329217lLgoCIiAiIgIiICIiAiIgotLFKzq2HUuOQA1OgsOZJaO93Jbyg2SdbWvB7FNs/xbOR9W2/3cEEhhlF1TLGxe47Uh4vOtuQADRyaFbimLx07A6Qm5yYwC75Hea1u8/BaNd0kF+rpQJ5dNrPqmHm4ds+i31kK3Dejvj9dUuM07t5tYDzQBkG+iMuNzmg1KbDZa17ZqrxYmm8UAN2t4OJ8p3pbt3FS1Zgccmg2CNC0fEb1J2RRZcNMtem8bwyraaTvWXPDoub/AFgt9jP4qTw/CY4c23Ljq46/8LesirYfD9Pht1UrykvnyXja0gREV5CIiICIiArZGBwLSAQciCLgg7iN6uRBDGCSlziDpaffFrJEPQv2m+jqN19Fv0WIxzN2o3Bw355g8CNQVtKMr+j8UrusG1FN+ljdsu9du160F+PMvTvPm7Lh3hw/5W3SOvGw8Wt+AUW7B5nDq5Kgvjyv4gDnAbiQphjLAAaCwHcEFUREBERAREQEREBERAUVXdG4ZpDI4HadbascnWyzByOgUqiDXpKGOIWY0DdffbhfgthEQEREBERAREQEREBERAREQEREBERAREQEREBERAREQEREBERAREQEREBERAREQEREBERAREQEREBERAREQEREBERB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24" name="Picture 4" descr="http://us.123rf.com/400wm/400/400/orla/orla1101/orla110100062/8628459-conceptual-structure-of-atom-over-white-3d-rend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819400"/>
            <a:ext cx="3829050" cy="3590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back..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Mg has an atomic number of 12, not 2.. It is cut off..</a:t>
            </a:r>
          </a:p>
          <a:p>
            <a:r>
              <a:rPr lang="en-US" dirty="0" smtClean="0"/>
              <a:t>Iron is 26 not 6</a:t>
            </a:r>
          </a:p>
          <a:p>
            <a:r>
              <a:rPr lang="en-US" dirty="0" smtClean="0"/>
              <a:t>Boron is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 let’s do some practice with what we have learned today!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http://www.learner.org/interactives/periodic/basics_interactive.html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begin with a Brain Pop on atoms: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http://www.brainpop.com/science/matterandchemistry/atoms/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2770" name="AutoShape 2" descr="data:image/jpeg;base64,/9j/4AAQSkZJRgABAQAAAQABAAD/2wCEAAkGBhQSERUUExQVFRUVFxsYFxgYFhcYGhceFxoZGRwaIBYYHCceGBokGhggIzEgJCgpLiwsGB8xNzAqNScrLSkBCQoKDgwOGg8PGjUkHyQ0LC8vLC8qLC0sLCwvKiksLSw0LCksLCktLC0sLCwsLC8sLCwvLCwvNCwsLCwsLCwsLP/AABEIAKQAyAMBIgACEQEDEQH/xAAcAAEAAwEBAQEBAAAAAAAAAAAABQYHBAMCAQj/xABEEAACAQMDAQUFBgMFBAsAAAABAgMABBEFEiExBgcTQVEiYXGBkRQjMkKhsVKCwTNicpLwQ6PR8RUkJURTc5OywtLh/8QAGgEBAAIDAQAAAAAAAAAAAAAAAAQFAgMGAf/EADARAAICAQMCAwYFBQAAAAAAAAABAgMRBCExEkEFUbETIjJhgcEUFXGh4SNCstHw/9oADAMBAAIRAxEAPwDcaUpQClKUApSlAKUrPu8fXzI66fBIUkcCSd1zmOPnbgjADM6gYznB6c1hZZGuDnLhGcIOclFdyT1/vQs7VzGTJNIMgpAvilSPJsH2Tk4wfPPpUOnfhbBsSWt7GP4jErAfHY5IquSFIEEMIChRtOOvT1HU89fWuHNUH5y5PKjsXK8KWN5b/obHoPaa3vIw9vIrg84yNw+K5yvzqUr+b7+1eGYXUDmOUcZXjyIwcY3A1uvY7tEL2zin4Dsv3ig/gcEqw9R7SmrjTamOoj1RK7U6WVD34JulKVKIgpSvmSQKCzEAAEknoAOSaA+qVzWGoxToHhkSRD0ZGDA44PIOOtQ3bDtxb6fFukYGVgfCiGd0jAEgYAJUE4G4jAyKAsVKqmk95djNarcPcRRBs5R5AGBU4I2nDH16eYrzse9OxnuY7eCRpHkYqGCOEyAW/GVweAfpQ9wy30pSh4KUpQClKUApSlAKUpQClKUB+O2AT6VjdteLLNdXp/20zBTznZHtjUbf5M+tad2p1uO2tpXkkjQ+G5QO6ruIU4Ayck5wMD1rHtFi2adbL6qCfick/vVL4zJ+xUF/c0vpuy08Mina2+yPpmzyepr8rwgvY3JCOrEdQGBx9K9ia55xa2aOgznc+J4gykHof+dWHuKuzuvoj0Vo3Hu37y36mqzDqUTsVWRGYeQYHpXV3Wa9BaX9wbiVIlnjQLuOMsrYxn5+dXXhXVGbjIrPEkpU5XZm7UpSuhOeFcGo6hCD4MjgGVSApzyDwegrvrLu/fSYntY5mQGSNlVThejSRgqc8kYJ4HrXjeEepZZnMl3NpWo3S2UnhlZWwCAyNG+HQEEZ4BHTB4qNu7uSaV55m3yyHLtgD5AAAAD+lcSqiEhVPAyxUEhR0BY+Q8s19tdoDjcv1/1j51WWWTnxnBZQrjHnk/fsq7t+0bvXn4VJdn9YS0vba4kDFI5CSFALco4GASPM1F/bU/jX5nH79a/UulbO0lsfwqzfsK1w64yUsZwZT6JRccmha732XjMTaxxRxjJzKu5yPLIVyAcda1fsdqE09lDNcBVkkjVyF6YZQw48uvSv5lnO6M7eS4wvvL8D96/q2wtRFEkY6IiqP5QB/SrCiyVibkQboRg0onvSlKkGgUpSgFKUoBSlKAUpSgMi72pQ924Yblg06Y+uHuCyKenUBM/1qGu9CNzLbWKsU8QYYjGVSNXc/UhR867+8a7zc6ipGT4dlGDnGA7sSPgd9e/ZtGk1xwrYK2bbT6FnAz7uKpZt3a1QlxFv/GD+5ZUv2enm1y8erPvvh0SK1jsZYI1QpMIfZUAFXAPOByQUH61W9TjLJ4Y/2jJH/wCo6of0apnvNt5o7LTLW4lEtwJPEkfJO/w8DOSAT+MDJxURey7NjnoksTn4LKjH9BTWKL1NeTfpOr8NMvfeh2OjOlYgQK9qUaLaFzjcEZSeOCrE+XIFZh2aHiSzLx99YToOnVvDPGfPmtb1/TLkXFzcvOGsWttqwEtxJlfa24x5HnOfarHOy934dxbEjO5Nh6fm8PPX4VI1/Uopw539CNpXmE0/l6n9B9kdWFzZQTDHtp5ZPKkqevvWpiqN3Ky50eDnO15h/vpD/WrzVkV4qod7UQOkXWRnCqRx0IkQj4cirfVd7xNPM+l3cajLGFio6ZKe2P1WgMq7ngpmvQQCSI8ggHI58j5ZHSr7Zdl7aKN40hTY7bmBVWyefUf3jWY9zt0ftVwANzNbK2M4yUfaRk8ZyetaxaSzE/eRoi44KylznPQjw1A48wTVRa5KWC1rw0ej2MZIJjQlfwkopK/A44+VQ/bqbw9NumHs4iOMeWSKnJs7TtxuxxnpnyzwePlVK7xbiddKuhMsfKqAySE8mRBjaY14xnnNYVrMkmZTfTFszPs9A0l1Yoi7mM8LY6DCFSxz7hX9U1/PHdXoRu9RSRGAWzxI555LEBU49drH0499f0PVnQvc3K+95mKUpW80ClKUApSlAKUpQClKUBh3ebOkd9eBmAaRbJlBIBbZJg4B5bp5Zr5bUWtL4XkSeKybo2QHBdH9D7mwflV972dHik064mZAZI4wUbnK7XVvpms+J5Pxqg13Vp7o2x75f7RX2LnQxV1cq5fL7s4b2/lvr57qZWjTgRRMc+GBtHmOp2AnHrXVPCHVlPRgQfnXpSqq7UTts9oy2rpjXDoXBz6v2tujpv8A0cyE42r9rLn2kVg4BXBIbgKTkjiqrIwSa2bOAsyA84AGR5/KrJrB+7/mH9arxhSWe2ifDK9zCrLnqpbBGBzjB/WrajUT1Lj1foQraIU1Tce5tvcsmNHgPq0x/wB9J/wq815wQhFCqMAcAelelXxzork1aAvBKg6tG6j5qRXXSgMT7sOw/wBnb7T4rbtstvJEV6MkpB9rII/ADgjPtVbtM1mSS7uoWi2xweH4b4b7zeuW68HB44rmnSay1J0MYNneTF45N3KTPGWdCvJIYxkjOOvyqxVVajKm8/Qs6cOKwfErEKSBkgEgeuB0qFtrX7faFLuHaGldShyMiOU7DzzggA56HyqSj1aFn2LNEX6bRIhb1xtBzTVbsRQvITgIu4n0xWhPHHJtluVnumlWa6MkcUcKx2caOsagKWkldlJ88hE8yeprVqo3dH2SSzsUkBZpLqOOWQnjGUyqgegDYq81dRWFgqG8sUpSsjwUpSgFKUoBSlKAVG692igs4jLcOET3kZJxnAH5jx0FZ92116YzXbfa5La0tNiHwdviSSERkgM3A/tRwMn2Kptlpbrh7h5JZyoJMrFim4btoLHg9ATgfhqFqdZXRHPL4wStPppXywtl5k32770JLuzljgt2jhdSjPKyq5B64iCnjHQ7hVaOnSnDwzFA3JVhvHPxPFSlxAHVlbkMCD86gk1J7QiGRS6AezIOuOeo+WKqJaqzVR2xldtuPqXUNNXp33w+/wA/oSkpnDEqI2XnaCxU+7PsH96/Wmm2cRJuyeDLwB5Hds5+GK/YtWiYZWRT8Dn9q/JtUQDg7j6D/wDar31ZScPX/ZNUc8S9CIvZ7gkLJ4YXqQpyfMD8o86hLqMwtDJGfvllRgzcjKnIJBzxnHHuqWvL4E7nYDPqf0Ga4YojKwdhhRyi85/xH6frVrRJw97GERboxmujls2Hst3wo7rDeIY3dgFkBBjOf4jhdnPHOetaVHKGGVII9Qcj6iv5gkjDAg9CMfWrb3faDb3FlLDG7W15AzYnicpIysQ6bgG5BB2njoKsaNWpRbn2KnV6T2TThwzdKVB9je0KXlpDIHRpDEhlVWDFHK+0GA5B3Ajn0qcqcVxVe8q0drFpIhmW2dLhAOSTGeQB5koWHQ9a89NvVmhjlX8MiKw+YBq3VlmradDp92I58Na3cjNBuyq20hYboxzja+8txjG351F1FXWsrkk6ezpeCfh0K3R/EWGNXzncEGc4xnPlxUR3gSs1g8UXtSXBWGPB6lz6j+6p+lSTaBaqCzRptAyd7MygDnJDMRgVy9jbL7Xd/axtFpbeJFaooG1mzsklGPZx7JC48mNRKK+qafkSrZ9MWXrTbQRQxxjoiKg/lUD+ldNKValYKUpQClKUApSlAKp/eD25+xRmOEbrp43kjUjKKsYy8jnI4AB45JI6Vb2bHJrA9SeW9Se+MrBbmeO1RCq/2XiCMDfn2VIZidvXPU1jKSim2OT0WNprW0gnYmW5laefoCRiQ544HKqMD0rovWzI5/vGvef7zV5GH4IbdUXHTcx3nGOM4krjZskn15+tcTbPqnnz3+snn0wdTo4dMM/9sfleN1ahxg/I+le1K1ptPKJZT7rRlDnI2tnJIJ+Of615mzc9ZXx/L/8AWrhNbq4wwz+/1qLm0dh+Egj6Yq0q1rxuzRKmL7ELHpqBt3Jb1J+XlXVXo1q4/K30NfUVk7HAU/MEfqaylZ1btmUYKPCPGpju7m8PUnH/AI0H1MbKfl7Oa5X0khWYsOATgc9K4INQ+z3EE2SNjlSR6SKVPuxWtpXVzrjvlNfXGV+5q1Efcz5YZLWuvx6bNK8MixXEV06yocn7RAZGfbgjG8eyAQV6mtpvO39jEAZLlFBGeQ3Q/Ksz7N9lDqGqX53sloJI/FQZHjNtAKFgQQv488/mHHpqdn2KsYseHZ2y48xDHn6kZrpNPJyqhJ8tL0OYmsSaIVe9/TWfZFM0zHoI4pCT9QKrHbW6j1S5s4WgmSMCV/vVCCTmFRt2sT0Y9cda1eG3VBhVCj0UAD6CqL3kS+FdabKfw+O0J93i+GwPw+6NZ2Z6X0iHxIp+raRJFazQvczmBY2zETHzwW2lgm4ruwevma7u7i+1WKzt0ht7WS32F1AdhNtkZnH4nCZy30qb7dQD7BctgbhEQD8eMfrU13fW+LWDggC3iUDB/gX9sVH00nJNskalJNJHnd95EVsB9tguLXPG50VkJ88NE78VN6L2otrsZt5VkHuB9M+YHlUmRUFe9g7GU7mtYg/k6L4bj3h48MD781LIhPUqh6XczaffC2lmaW0nYpbbyS8LhTIEZ3yzqVDAEtnKAY54vlAKUpQClKUBUO9TtC1pp7lP7SY+BHjOd0isMjHOR149KzbWr2AvY2du4dI3BJwQcxLnO1hnnGfmetXrtTdLNqcCdVtIZJ39zuyonxIEbn3ZHPNUPXZC2o2RPU+OT81X1rRqW1TPHk/Q2VbzX6nvphwbx+h8faP5Y4R8fKoeXWYl3NNOsKZxHtj8Z32khmKhh4agjjI9rIx0NSeivus3YH8c7n3/AIsc/Sso1hT4hJHBwB5/hGD9DVH4XpIX3zjZ2+y/gudVdOqiPR3NJsNTVzt3o+eUZM4dfXBJ2sDwVzxx6iu+qB2OBEkPoTKR8NqjPwyp+lX+oevojRa4x4JmjtlbUpS5PN5sHaqs7YJ2r1AGOWPRF5HtNxzXxBd5wGBR8ZwSCGHqrDhh64ziqP2wujudc8NISRz/ALP2VB+uf+Fc/Za5I3D+B4nX3FnWM/Iq2PpVl+VL8Krs7kOXiElf7PG2cGj1zXt3sAxgsxwoJwM+rMeFUeZPSumq/wBrQ21QMe0kqgHzJC9PfVRpa1ZbGMuCw1E3XW5R5Pa816E5WG6W4OOVNu0O4ck7DuOSBng5zjA8qgdXYNASMH8JB/mFVqwBaZNvXOfTheSfkAat2kaU12YLdBlpm6Zx7KbpDyc49la6XU6Oui6Kqedyo0+plZVNT8mb/wB2+mGHToC4xJKviycY9qZmlIx7t+PlVnr5jTAAHQDA+VfVTksbFSKj9e0OO7geGUHawIyOGU4I3KfJhng1IUr0FEfu1kkKePeyzRxMGSPYsYfBDfeEH73DAEZx0xzV1tLYRoFHl7sV7UrxJLg9bb5FKUr08Kh3o6CbrT5VjB8QbWQr1yCMf6+NT3ZzU/tNpBPx97EjnHTLKCf1zXdLEGBB6Gqb3W3R8G5tz/3S6lhH+HcWXnz4b9KAutKUoBSlVbvO1o2umXEqnDAKF+LOooDOrNrljc3kZiK3k5KiQSBhGu8KAy5GCD02+ZNQ19dP/wBIWvixiMiObo4cEbR54BHQ+XnVzNqIbe2hGfu4VGT58AdPLpVN7TWwkcuGKmFGKup/DhSWB9QSMfOtdsOuDj5mUHiSZ69m0xptv05LH6lq5bjRQWLbY3B58OVSyA/xLtYMpPOecHPwrp0LiytRx/ZZ6erNXXXHO2dds5Rfd+p1Ua42VRUlnZEbpelGMszsHc8AgbQoHRQPIcmpKlK12WSsl1S5N0YqKwiu9oOzglLNgkMcnZjcpAxkBjhgfMceVceidncMoG/YrB2Z1Cl8dF2hjgDr1PNW6lS1r7VV7LsR3pK3Z7TuK8LyzWVSrfFT5qfJh7xXvSoUZOLyiS0msMhG7PE4A8FF/OUi2vIPQksQP5cdTVq7ptIDapM+PYtodq5H55QhJHp7II/mqMnl2qzHoqk/QZrSe6eyK6bHKy7XuWedh/5jez8vDC1feGystm5TeyX7lRr1CmvogsZZcqjO0WtpaQNK+7A4wiM7c+iqCTgZJ9wNdWp3XhwySfwIzf5VJ/pWedn9OdOzwLFi6rPM2T13NNkZOeNjH51fwWZIom8LJ12HefZSyQxZuQ8/9mXSSNXz0Kk8EHoD06VaRqhXoSw9GGCPmODWG2+lXrLpD3EqGAtGkBh9iWEyxAxsS0eGICA+YO0jzzUlbaRfTePONRmX7LdSxDc3Hgw7vEJRIyrS4Ixxjr04qQt+UeG4214r9OvoaiNO7UNLf3Np9nkVbdUPjn8DlwDtAx6HgjOdrZxgbsF7MWjxXenTbVHj3JdJzNm4mV2YHfGjkKhAGQcncWBY5IGlabPJbS6lHDPNmO0hliM8klxtbE7MQJG4ztHHurQ490emnVXe3UhFvHgkf9atQcHHBuIwfj8KonZHtbqsiWFzcTQNBeXJg8MRAMAVch9y9DmNuPcvXJxeO8I4sS38M1u3+W4iP0rA9LLVJ7L23gatqKeU4iuF93MkbceuQOfhVzhk3KG9QD69RnrVK7S3f2XVrObHs3CtaOfJS7rIh+JKEfPrQF4pSlAKpHetbCa3t7cgkT3KqR6hUkk/+Aq71nPa693a1aQcexC8/U+YljHHTPP70BA6jpO2R/DnmQDgfeeIAB0x4u7GP+dULVmuUt53ZomQqEJwwf7w46Abeea0DWJ9qucdSR/mz61Su00h+yCLH9o5bPuiUH96HqJu0i2wwr/DGB5Y6n0r0r3votr7fQAV4Vwkt5N/NnYVrEEvkKUpXhmKUpQClKUBy3cRleG3X8VxKkY9MFl35PkNma3uytEijSOMBURQqqOgCjAH0rBrq2LFHRjHLEweNwMlWBB+hxg+4mrZpvfFLG6QXNo8jkHD2x378DOfCbDLx19o10fhVtar6M7lH4lXY5KWNi494N54em3XOGeF0T/E6MAPdXRqfZlZ7I2m+SBWVV3QttdcEMQDg8HGD6gmqJ277awXi2dtA7b5ryFZEZXVgh3BgQwGeSPWtVq4TyU+MGAX3ZprDU4rXwp7zKlrNpb0RqgVDuIURkIy4wOeqKQOgrr0TtLbWEN340E8Ey4Z7ea48bxvF6MhfAbcSd5APAyc1J967SDWLDwYGuJPAm2xq4RiSH5DEEDb+LpztxVO1HTLyTV7GbUIBF40qIkfX2YyOpHBOWz18+gGKkQlt8zHvg6XsFiQXVxokK2hAJCSuZowce0ylwCvXjamNy5Iwcw2s6JatIILLT5ZGuIvEtpftWdw27mbwiv5SGUqW6qa3eaASKUbJVwVbnBIcbTz5HBrCezGqzRzae0UBuHijuY0iVghK7pCfaIPTex6eWKzsh07BFi7Idn726jgsvtFxaS2Mm9lMEbrH4gkaOUMZFJ6smAD1zWs944/7LuTn8KB8/4GVv6VUew1ldfbptQvIlheRFijjDbikYbJDY4JO1TnrweACKvHbeHfpt4vrby/ojH+laJw6dz3J1dmrnxLO3cfngib/Min+tQ3eJpPjWxKgeKgLwt0KyIN8ZB8uRj5muLsr2xtLfSbJp540Itol2lwXJCKvCD2j9Ki7XV5deeWKN5bK3t3USAEiecODgHoIkIBP5jnHSsD0tnYXtUNRtFuQu0MzLjGPwnHqf3pUjomhw2kQht0EcYJIUZwCxyetKA76x7tLo0V52glWZN6R2iY5I2tuB6jocMevrWw1jfaDXktddu2lD7Tbx4ZULheI+pGdgyOuOp99AQ2saWyRqEnmAz0JRscZ/Mv+s1Aa3YlXhVnd8xuwDEcb5IlwMAeR/arLq2oRyKmx0YHJ9l1PQD0PvqH17BvLcb1OEiQgEH8U6A9D/d/SsLHiDZnBZkiyasPvW+X7Vx116qfvT8B+wrkrhIvKTOxxjYUpSsgKUpQClKUAr27Gx+JqrHyhtyfg0jAc/yg141Ld3Fl9/eT+RZYh6/dohPyy1TtCvfk/l90iJq37iXm/wCT07VgtqWmr1AvEb/KE/qa1wVluoxb9Yshx7LO/wBPAFamK6fTr+mjndR8bMy7TaFqcmtQXcMMDQ2/sIWkwWSVMSFl3ZyCzYxjoOtWDvJ7FnUbULGwSeFxLCxAxuUH2CcZCt7vNVPOMVbaVvNBi19qGs+BJA+n7SwMZuDIHRQ3ss+wAllwTg5OOp3VH6P2SvY7y1a3+zyw2iGFXeQKzLKWaRjHuyCGkfaPQL+Lkneajbvs7BISxQBjzuUlWznOcr5++t6sUvj5MMNfCcyWaryzqR5BeSfdXXqVsWtZE8zCy/VCK87fs3CjBsO2OQHd2AI5BwxxkVJkV5ZPqPY57mSdjey0CWm+OIePulR3BO5jHM64OTjooru7HTiHVWHQXNv5/mkikGAP5Jenurt7KsB9qj6eHe3Ix7mlZx/7qr+snwdRsHHAF2Izg/llBGPhwP0qnjJq8sms0mw0pSrIrxSlKA/MUxX7SgGKYpSgGKYpSgGKYpSgGKYpSgGKUpQClKUApSlAKUpQClKUApSlAKUpQH//2Q=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2772" name="Picture 4" descr="http://t0.gstatic.com/images?q=tbn:ANd9GcSBgxncByfgk_Fm89P2i-rqkHDxceWMX7kf8QwIA_YhR6OJ9MnQ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2819400"/>
            <a:ext cx="41148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Everything is made up of </a:t>
            </a:r>
            <a:r>
              <a:rPr lang="en-US" u="sng" dirty="0" smtClean="0"/>
              <a:t>atoms</a:t>
            </a:r>
            <a:r>
              <a:rPr lang="en-US" dirty="0" smtClean="0"/>
              <a:t>! </a:t>
            </a:r>
            <a:br>
              <a:rPr lang="en-US" dirty="0" smtClean="0"/>
            </a:br>
            <a:r>
              <a:rPr lang="en-US" dirty="0" smtClean="0"/>
              <a:t>Atoms are the smallest part of </a:t>
            </a:r>
            <a:r>
              <a:rPr lang="en-US" u="sng" dirty="0" smtClean="0"/>
              <a:t>matter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how did scientists come up with the theory of the atom?</a:t>
            </a:r>
            <a:endParaRPr lang="en-US" dirty="0"/>
          </a:p>
        </p:txBody>
      </p:sp>
      <p:pic>
        <p:nvPicPr>
          <p:cNvPr id="6147" name="Picture 3" descr="C:\Documents and Settings\Kstrickland\Local Settings\Temporary Internet Files\Content.IE5\W9GSD9S8\MP90028943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124200"/>
            <a:ext cx="40386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who was correct???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http://www.brainpop.com/science/matterandchemistry/atomicmodel/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3794" name="AutoShape 2" descr="data:image/jpeg;base64,/9j/4AAQSkZJRgABAQAAAQABAAD/2wCEAAkGBhQQEBUUEhQUFRQVFhcVFhcUFxccGBUYGxkZFRQYGBcXHCYeFxojHBUUHy8hJCcpLCwsFR4xNTAqNSYsLCkBCQoKDgwOGg8PGi8kHyQtLCw2LCwsLCksNS8vLCksNCwwLywsLDIsLCksKiwsLywsLCwsLCwsKSwsLCwsLCwpLP/AABEIAH8BjgMBIgACEQEDEQH/xAAcAAACAgMBAQAAAAAAAAAAAAAABwUGAwQIAQL/xABTEAACAQMCAgcDBggLAwsFAAABAgMABBEFEiExBgcTIkFRYXGBkRQyQlKhsQgjYnKCssHRFTM1U3N0kpOis+EkNEMXNkRjZLTCw9Pw8RYlVFWj/8QAGgEAAgMBAQAAAAAAAAAAAAAAAAQCAwUBBv/EADURAAIBAgQCCAUDBAMAAAAAAAABAgMRBBIhMQVBEyJRYXGRofAygbHB0RRC4SNSwvEzYnL/2gAMAwEAAhEDEQA/AHjXxJKF5mvJpNoJqNLZPE1OEMwpiMR0Wi3N75avrXq3anx+NYBKg5Ln2iguh5gj2VLIuxlXTy/uj6m6rA8q9qO7L6jZ+w19peEcGH7644dhYsUl8at37o3qKxxzBuVZKrG1JSV0FFFFB0KKjJ+k9rHcLbPcRLO2MRF1DnPzRjPM+A5mpOgAooooAKKKKACiiigAooooAKX/AFtXW8WloOU8/aSDwMUA7RgfQuYqYFK7pxN2msovMQ2WfY0spHx2xD40rjanR0JzXYM4WHSVox7yG1u62ptHNvu8f2VAZre1mbdKR4KAP2n760a8jRjlgj3CCiiirTpr6hFvicehPvHEfdU91A3229uofCSBJffG+z7pfsqHk5H2GvOpu62azCP5yKZPgok/8FbHDZatGTxaN6DfZb36nRlFFFbZ5MKKKKACiivCaAK70x6cw6V2LXCydnM5QyIoIjIGRuGcnPHkCe6al9K1eG6iEtvIksbcmQgj1B8j6HiKrHW7oPyzSLgAZeIduntj7zY9SnaD9KuatB6SXFjJ2lrM8THntwVYeAdDlWHtFcbsTjHNsdIdY/WhDpMexcS3TjKRZ4L5PKR81fTm3hjiQrOrnrekgvpX1GZ3huASzEMwjkUEoURQdqkZTCj6vlS2u7t5pGkkZnkc7mZjlmJ8STWGo5i1UtNR8a1+EXCuRa20kh+tMwjX2hV3MR7dtV3QOuHUb3U7SNnjjiknjRo4oxhlLYILPubkfAilTUr0T1JLa/tp5M7Ipo5GwMnapycDxNGYJU0kdiiikXr/AOEW5ytlbBR4SXByf7tDge9jWl0A60dUvdTt4JJ0aORzvXsYwNiqzvgqAw4KeOfjUrlOV2udA0UUV0iFFFFABRRRQAUUUUAUjrDW/laKLTpo4ZBl3MgBBX5oAyj8c+lLXQNR169muYor2ENaydlJvSIAtude7iA5GY2548KbustsvIz4Mm37SPvIqg9VX8oaz/W//MuKacLKNuaMh1W5VbpaPs8DTvbjpDp6GeV7e6iQbpEVVyFHzj3Y0bAHiM4xnGAaYPRbpFHqFpHcR8A44qTkowOHUnxwRz8Rg+NYemPSOGxtJJJmAyjBEJ70jEEBVHM5J9wyTVD6E65/AuhRTXEcriediqoBkK6kox3EYBERP6Y865syDj0sL5bO/LS42MUVQuj3XFa3croUlhCRtKzy7NoVcZztJPj5VF3XXJMVea206WS0jPemYlQQDgnghC/E48cV3OitYepe1hpCtmG88G4+tUefrCjbSJNQgG4Khwjc1k3BAr48AzAnHMcRzpe9CuibdII5bm+u7ksspQIm0KO6rZXOVUd7G0KMY9a5Kz0LaMZ07ybsl8zoYNmvTSJOnz9G7+1MNxJLZXEohkjkPzckA8Bwz3twYAHukHhzZfTXV9QjjjOmQRzuWIkWT6K44EfjE8c+JpdxaNSFWMrWe4ruk3U/qE+tvNH/ABEs4m7feo7JSwYjaW37l5DA44HEeD8pOp1k6zb31nb31rbQrdTJGMBixUuiOVKzsARvHMeNNy5u0iQvI6og5s5CqM8BkngOJFcLTNRWlZa3bzNtinhkYDOI5EY45ZwpJxxHxrUuemFlHIY5Lu2SQHBRpowwPkQWyD6GgCYorxWyMjlXtABRRRQAUUUUAQnS7pA1lbh40EksksUESM20PJI4RQWAOAASeX0aWXbTyalevdCNZF+TxYhZmRQIy+AzAEn8YCeHMmrh08uib7TIgAQJZrk58OxiKoT+lN9lUqO7Mk2oSnmbqVfdGiRAe7aaw+LV10cqK3sn5v8Ag1OGU268ZeP0/khJDJNOscMZlnlZiiAgcBxZmY8FUDmTWprtnd6bOkd6ibZAWRozlSBjcA2Ady5GQR40wuprSgzXV43Mv8liz4JHhpSPRpCP7us/XzYh9NSThuiuIyD44fdGw9+4H9GmKOBpqj1lq0M1OJVP1Novqp2sUCsmn6fNd3C21sqmQqXZpCQkUYON7Y4nJ4ADiTWrZvmND5qv3Vfupi1zLfyn60EI9AqF2HxkFZ+DoRqVbS2Rp8RxEqNG8N27C96SWd1ps5guwjB0ZopIwdrjlwzxBBwCp4jIPEEExHQ55V1K07CRYpDLsV2QOF3oyHKEjdwJHMc6dHXfpKy6U0uBvtnSVT44LCOQZ8ir5x+SKR2gvtvbQ+V1D+uB+2tWdONBuUEZtPESxOFnGb1XM6R6Ea3LcwyrcbTPb3EtvIUUqrFCCjhSTgMjIefnViqg9CX7LVb6LPCWO2uVHqA0Eh95RKv1MYer01KNTtSZhzjlk4hRRRV5EK0dc0eO8t5beUExyoUbHAjPIg+YOCPZW9QaAOQtRurnTrma2ju5fxUjxFopXCtglTwDY9o8OIqCAqzdZNi8OrXiyKqlpmkATGNj9+M8PEqQT65q1aF1RpdaZHL2jJcyjtFJOYwpzsRlAzgrg7hxBPI4xVNSajuN01daIV9FMDQOpy5n7T5Qfk+3KoDhi7jkeB4R+vM+Arf0TqQkdWN3MImwQixYfB+izseGPHaOJHiKrdWC5liUnshYUUy7XqMuD/GXMCj8hZHP2hamrPqKgH8bczP+YqJ9++uOtTXM7ll2Capo/g+aX2mpSSkcIYDg+TSMFH+ESUtb6JUlkVM7Vdwu7idoYhckeOAKe34Oem7bO5n8ZZhGPVY0B++VvhTESiq+qN2iiipiwUUUUAFFFFABRRRQBX+l1sTGrjmjfYf9QPjSS6L9EH1O+1JlupbbZcsT2We/vklPHDDlt+2uh7q3EiMjcmBFJnqol7LUtVjbmbkjP5SyTjH301CWeCh2X8jMrwdKc6q5ped7EXrnUtPb/wC0wTi7kjO8xXEeTIF4kcWYP+aQM+dMboF0uXU7NZgoRwTHKg5K4APD8kggj248KsTyBQSSABxJPIAcSSfAUs+pbvnUJU4QyXR7Lyx32OB+a8dctlegu5urTblyILpX0c/hDpP2DEiMxRNLg4JjVAxX3kKPTIPhTN6S9FUu9Pks0IhRkVU2rwTYyso28O73QMetVG3/AOdsn9UH6qUy6IpahWnJZLckil6D0Xt9G0uWO6kWSIl5J2Ze6dwVNoTiTwVABzJPrVS0jppdyIY9D0tUtwxw8gOCfEkllQNwHAsx4Cpzr1ic6WpQEqs8Zkx9Xa4GfTeU95FWDTOmempao0dzbxwqgCoXVSgA4KY87gR5YzRzsSTeTO1dt/IVnTGPVS9m2pNEEN0gjjj2ZVsgknYOWOHFjT6VyDkUg+sDp8NQuIGhRhZW1wmZmUjdITnPLujajYXmcEnwAdVr0itpXZI54nZAGbY6kKGztyQcccHhnNcja7O11NRi7WeuxSutOXdq2hn/ALUM/wB9b0x+kvRyLUbV7afd2b7Sdhw3dYOMHB8QKV/WbcKdU0YhlOLnJII4fjbfn5U2bTUkfA3ru8gw4+yqpRs9B+hWzRipbs5zvejE1nr0un6WzKZY0h3ucskbpHLMxcAbQMHiBnGQOJFMy36gNOFv2bdq0pXjNvIYN5hB3AM+BB9p51p6T/zyu/6qv+Xb02KgMiw6iNSlNtc2kzbjZzmJT5KcjaPQMjEejY8KZ9KnqS/3nV/63/4pqa1ABRRRQAUUUUALfpbfBdciDZISxcjHgXnVSfglU2wmBtriQf8AEubhvjMw+4CrL02/lwethH/3iTP3iqfprf7Ao+tNN/myV5fiKvXk++H+TN7ha1Xg/qif+S369F7T+Du17Z5O1l7HhIUd5XO0jj85o8444Hlmt3rjuZF0azjuCPlEksHa4x89ImeUjHDG8fbVm6o78SaRAuRug3QSD6rRsRg+1SjfpUteufXRd6jHbxnctspVsfz0hG8foqqD0JYV6SckoNmVh6bnWjHvIywH4pPzV+6mF1Mz8L9B84TRvx5YeFQv6hqhouAAPAY+FTvV5ra2ep4kO2K8RYcnkJkJMIJ8NwZ1HrisPh80q777nouLU3LD3XJ3+xn0yLUv4E1f+FO0+Y5i7Y5OQrGTb/1eQm3HDnilPbT9nJE5+hLE/wAHU10J1zaoIdImXOGnKQIPMswL/wCBXNc6XPzG9Bn4ca2K2rSMrARbpVX3fZj80C7VtdQrnDWMyHI57Jo3H6x+Jpk0pOh7btYt2HjaXDe4tD++m3S/DFbCwXj9WIYj/kYUUUVoFAUUUUAcwddn8tz/AJkH+UtNjoFKG0y0I/mEHvUbT9oNLTr80zstW7Qbvx8MbnIGNy5iIU+PBFJ/O9lXjqtvc6PCTk9n2qkKpJ7sjkAKOLHBHKksWur8x7DPb5lyorRhv3ZgPk8yg82YwYX2gSlvgDW9Wc1YeTuFfLvtBJ5Difdxr4uWcDuKrHPJm2jHjxCt8MVFalqci21wXhaMrBK4O5WQ7UJxuU5B5cCo9M4rqVyLlY5oLluJ5niffxNdOdSehta6TGWfd25NwADkIrhQqg+eFBPkWI8K5jjUnAAJJwABzJ5AD1rrvoLob2OnW1vI2544wG9GJLMo8wpYqPRRW3Ey6myRPUUUVIpCiiigAooooAKKKKAKx07sdRlijGmTRwyB8uZMYKYPAZjfxx4ClM3Vrrdm01wtxbhpn7SVlOSWLFt2DDgcWPLHOugKwX0RaJ1XG4qwGeWSCBn0zU4SyyTK6kM8XH66iTh6I6vqSlLvUUWEnDrEO8w8iqogIPqSPSrzL0UNvpptNPk7BwoCSEknduDOzEDJZhuGQPHhwApPdIZ9b0nY1xO0faEqpVomzjieQNTsWm9JXUMs4IPL8ZB+6r243binYzXTqJJTlFeiMw6qtWFwbj+EY+3K7DJmXcV4DGdnLgKZHRLTbi3tVju5+3mDMTJx4gnujLAHgKV8/SvXNJKyXyCeDIDE9mR7O0iGUby3Aj202tC1uO9t47iE5SQZGeYPJlYeBBBB9lcja5DEOplWazXajbuLdZEZHUMjAqysAQwPAgg8CKp79T+ll93ybHjtEsoX4B+A9Ki+sLrW+SS/JbJRLdEhWOCyxseAQKOLycRw5DhnJ4CCt+hmv3g7Sa9aDPHYZXUjxHcgG1fZzobTdrXOU6c4xzOWVMZ03RO1e1NqYIxbn/hqMDPPcCuCGzx3Zz61AXHU9p7QGFY3jUushZJCXJUMFGZN3d77cABVLvjr2jDtXl+VwLxckmVQPyt4EqD1HAedMToN07h1WEsnclTAkiJyVJ5EH6Snjg+40Jp6NHJRqQjmjK67iu/8gun/AF7n+8T/ANOvH6t7TRx8vt0uppbfvpHvU7ye4RhY88A5PurR6dXeuW8txPBIq2cfeXhbEhABngylzxzzqJ0a+6SXkCTwTK0cgJUkWgJwSp4FMjipqLy7WLoqq0pOat4+hgtOndxHrMupfwdcESxCLsu+MYWNc7+y4/xXLHj6U2+kXTuS0063u1s5ZWm7LdCpIaLfG0h3HYT3SAvzRxPhypaTa30lsAZpVE0a8WGyBxgc8iHDgeZHKmB0c6zF1HTLi5hCpcW8bNJG+WVWVS6ngVLI204OQeB8uNLVjRpyzLl8ncW/Vv00nsrq4B0+4YXtyr5769kGduf4s7sdp6cq6DqjdF+nU1xqL2csaDs0kYyIrKr7ewCbdztjvPPkcfmpx55vNcLAooooAKKKKAFh1lWjxajBdCKaSI2zwu0UbybCJFkUtsBIBBbj6VQNMnDWqAcu0uCMgjgZWxwPEePOujq50cYuLtfq3t0o/vW/fWPxGhHL0nO69L/k2eETfTZe5/YILi4tzI1pcPbtKAJNoUq+OR7wO1gCRuHGo3StG7Il3O5zk5yTxPzmJPEsePGpSisx4io4ZG9D0UcPSjNzjHVhWO4t1kUq4yp5j/3yNZKKoTad0XNJqzIDpGZ2KGe4lnVRtj7VyxQY48DwzjHe5nFQcwyp9h+6rB0lPzB+cfuqCYcDW3RqSnFSluJOjCnFxgrIb/VGxub1J1VjFFYCFpNpCdszxMyKx4MQFOccqcVVvq4/kiy/q0X6oqyVp0qapxUY7HjZScndhRRRVhEKKKKAFL1+aRJdCxjhjVpGkmCkkA8Iw+wMSB3gh4HmVWtXqbjdLGSKVWR47mRSrggrlI2xg+pNXDrTTZaw3I/6JdQztjn2ZJilH9mXPurcpHFysso7hY31MPytO07Pevabd+zI3bM7d23ntzwz51mqtN0Wc6wL3eOzFt2W3ju35I9m3BznPPw8astIySVrDsW3e5juLhY0Z3YKigszMcBQBkknyxUdrcHyuxmSBlPbwMsbZ7p3phTuGeBB5199JNKN3aTQBtpljZAxzgHmM444yBn0zXvR7Sza2kMBbcYo1QkciQOJGfDOcUKyV+Zx3btyFbB1frpsfyvt1murae3xEgHZhzJH+LbcNzMVcEHu44cK6KFJa3Hb3ohHOTWtxHnHawRyN7shM+2nUK1qLbjdmXVtm0CiiirioKKK17+/jgjaWV1SNBuZmOAoHiTQBsUVXuj/AE9s76UxQSMZAu8K8ckZdOW9BIo3L6irDQAUUUUAFFFFACe/CQ/3a0/pn/Uqz2lw9rIUkHDPH9jDzFVf8JH/AHW0/pn/AFKZ+saOLhPJwO6f2H0prD1YwbjPZmdj8NKtFSh8UTR1CyS5geJwGjlQofUMMZ/b7qTXVr0qNjo2oMeJgkBjzxHaSjs1GPLcgYjyzV01zpiNJikEpG8BuzjJG4vju4H1c4JPLHrwKiurJ4NBRmBBu7zePWOKNlUn2uzH3etSrxyS0Ytg06lN5lbVem5e+o/oqHV9QnG+V3ZYmbiR/OyZP0mYlc/kt503ar/V/ZCHS7RAMfiEc+1x2jfa5qw1yKsimvNzm2eMuedInXrT/wCn9dimh7ttN3io+aI2bbPH7FOHHl3PKntSq/CCsg1nby+KTFPc6En7YhUZrS5ZhZdfK9noXDrI/km8/oW+8VrdUv8AI1r+bJ/myVp65eGbo00h5vZRsfbtXd9ua3OqX+RrX82T/Nko/d8gatRa/wC32LdSn6GRLZdKrqCMYiljYlR80bljnHDlwJYDyBppXt4kMbSSuqIoyzOcKB6k0p+ryc6jr15fqD2KqUQkYzkLHH7ykbMR4ZFE1eyJYaUoKU+Vh5hBzwK+qwWkuR6is9LtWdjXhNTipIKKKK4TCioDWOnthaZ7e7hUjmocM/8AYTLfZS/6Sda010THp34mHiDcuvfkHL8TG3zR+W3HyAxUKlSNNZpOyLaVKdWWWCuxk690qtbFd11PHFnkGPeb81Blm9wNc76jfPPNdTWTBka8nkAcY3o+HHBsFTkny51svpSNuL7nkf50shLyMfMu3HyrR6PRmN542+cGVvaCuMj04faKyq2MjVg8q2118jdw/DpUJxc5b6aeF9/kZ9M1d5H7OWF43wTxHdOPIn/X216Oklvy7UD2hh94qSrx0B5gH28fvrLcqbd3G3g/ymbChVjGylfxX4aMFtqUUhwkiMcZwCM488VrSdIrdecq+7J+4GtuOzRTuVEU4xkKAceWQK+Xs4gCSkYA4k7F/dQuivs/T8A+mto1f5/kreraxHO47MlgqnwI459fdUSqOe85wACQo9njW/cyhnYgAAngAAAB4cBWtcthG9hA9vhW1SSilGKE6sHKOao9rvTRe14j66tesuwNla2zzdjNHDHGVmBQMwUA7XPcIJ5cc+lMoGuPQg2gEeA4Grl0K607jSxsfNxagcI2bvxf0bn6P5J4eWONORqpuzMSvw6dOOeOq9TpGiqavWXHGAbu1u7VCARK8Ykg48sywM4GfMgCrdb3CyIrowZGAZWUgqykZBBHAgjjmrU77GYZKKKK6Bp6zpi3VvLA/wA2WN428wGUrkeozn3VQtAvp4ZRYXiATRwB1lVwyXEasIt4HNGzjKnjzNMmqP1hR9jcWF3yVJmtpT4BLhdqlvQSJH/aqmvTU4MuozcJEhRRWlqejx3IUSh+6SRsklj58DkxMpI9tY67zWfcbtFY7eBY1CqMKOABJP2sSTXxe3iwxvK5wsas7H0UFj9go5hfQieq/o7GZbq/bc0kl1dJHuPdjjEpDFB4MxXifyQPPLFqrdWNi0Ok2of5zoZm9srNN/5n2Vaa3UrKxiN3dwooorpwKpPWb+MFjbnis15GXXwaOJXmcHzGUThV2qidOeOq6WPDF63vEKAH/EfjUKjtFvuJwV5JERqH8s6efpds4B/JNu+4ew4Hwq49OOkTWVruiAa4ldILdW5NK5wucfRUbmPotVPU4sazpbeb3I+Fu376zy3X8Iao0o429jvgi8nuGGLiQeYRcRj1JIpWjPJRu+8Yqwz1sqMfROOe31dYWuZrntbR5rgytld6yqiPGvKMd5l2jw88UyqWWl65DbXupXtwcRwrb2keOLO+1pnjRfpOWdRj08ADivdJ+mOrRSRywsVmnV2FkEV1ggUqEZyeJlLMQT648MBinLqrNuyices7bId1FFFWlYnfwkh/stp/TP8AqVpD8Hq4/wD2R/u3/wDVrd/CR/3W0/pn/UpwryoATmmfg5xoS1xdNMeYUJsUn8ttzMR7MVXOuazaK2gjK7VjlICgcFynd2+mF4Y4cK6HpedemifKNIkcLl4GSUcOO0HY/uCuT+jV0KuWDg1uLVKGepGon8PkTHRWdXsbZlOQYIeX9GtSlKzqv6QMbCIqeMeYXB5HbxX/AAFePtplWWorKOHPxB5j94pt0moqS1Rgyn/UlB6NM2aWvX43/wBsjHibmPHuSXNMqk7196gZHtLSPi7MZCo55YiKL4ntKon8I1hVeqicmXHRTj/+Ep+IBFUvol1ZXt3ZRTw33ZRuGKpulG3Dsp4KccwTw86ZfTSxEGhTwjlFaiMfohV/ZXvVL/I1r+bJ/myVG13Z9hcqrjTco/3FMi6ip5WHyu/LqDyUOze4yNhT64NM/o90dhsIFgt12oOJzxZmPNmPixwPgAMAAVJ0VNRSFqladRWbMls+GHrwqRqJqVjbIB9KqqrmP4GejifVUjrEmWeWzsGzsnlMtwATxt4RuZWxxAdzGvuNWLpJ0lhsIDLMTzCoiDMkrn5sca/SY+XvOBS86O6hLf311d3EQhaPbZpHuDGNUJllDMOBbc6ZxyIx4VmY/E/psPKot+XizWpQzzUTQ6Vafay3K2VtDDHbW4Sa57NFUyyNkwxMQASoUFzk8cr5VX5GySeWSfd5VI6Xcb4bi58biWWUZ+pns4R/ZRfjUZXnKladWbzctPnz9T1nD6EaVJNbvX8egVHaxYs4EkZKyx5wRzIPNfUelSNFEJuEsyHpwU1aRXYelZUATR8frIe6fcfm1IR9IImGcke792a1tZ0nnIg/OUfeP21XTbDmMqfyf3cq0o0aNZZloLXq09PiXfv/AD6eJbH16IeLH2D99ROo6wZRtA2r5eJ9tRPZv9YH2r+40dkx5uf0QB9tXQwtODucdeb/AGv0/J9SyhefuHifYK+EjJO5vD5q+XqfWvuOELyHHzPE/E191fdLYhklN3n5fntCgiiiolw/uqXpElzpUaSMC0G62cNjiExs4HmDGyD3Gs3VtrkMXa6aZV7W1nlSJGPeeAt2kLLn52FfHDkF8sUuOpy92z3UJPz1jmUfmko/66/CrFd6BDPqc8MgIM9tFcRSLwkilhYxF42HFWAMZ9dvGqKGKl+tlQa0tdej/J5OvQVOLfY7Dioqn9XvSeWdZbW7I+V2pCyMOAmQ/wAXMB64IIHIjwzirhW0JhUd0g0RL21lt5fmSoVJ8VPNWHqrAMPUCpGigBWWmoXUllcQKwXUbUdk24AhnAzHIA3ArKgyCeGSfKlZe9YerxMVllkjYcw1vEpHh4x06+smx+TAanDgSW6hZlPAXFuzAFD5OpIZT55HGs+kaxHdQrLC25GHDwII5qw+iwPAis+olRd8t0x+nJ1Va9mhO9FNZ1i/nRVnnEW4dpJsUIi5y3e2YLY5DxNMvpKhvJotOj/457S4I/4dqjAvx8C7ARj2mpLpBrsdlbvPMe6g4DxZvooufEn9p5A1udXmiGOA3UxDXN4FmkI5IhXMMKeSopA9ST6V2kullmtZI5VfRxy31ZbEQAAAYA4ADwr2iinxEKhemt+0Gm3cqMVdLeVkYcCG2HYQfPdipqtTV9NS5glhk+ZKjRt7GBU49eOaAF/o/Sm702KP5duurUohNyikzQZUE9vGOMiDP8YvHhxBJouNai1DV0khkSSG0t2VXU5DTXG0sFPI7YlGfItijoZqbNEbafhc2jG3lH1tnBJB5hk2nPjxrV1ToSUdprBlgdjueJgfk8p8yq8Ym/KX4eNZ0q8rOnLcfjRV1OOxK690fN00LrPJBJAzsjxbd3fQxsO8DjgTxrc0nS47WBIYhhI1wB4nxJJ8WJJJPmax6dLIG7OTmBkHz8Dx8akKTztxtyG8qvm5lD6M9GmtlkvtRbvh5rkR5BS3L96R+HBpSFUZ44CqB6W3q20d2WTULhcT3mCinnDbD+JjHkSO+fMkeIqMv7b+E71bFeNvDsnvT4MM7oLf2uRub8laZIGK1KEW+vLn9DNrNLqR5HtfEr7VJ54BPwr7opkXOYesnrQbWIoo/krQ9k5fPaF92VxjHZrimX0J67DqN7Fa/IjF2gfv9tu27UZ/m9kM5245+NNOigArFd2qyxtG4DI6lGU8mVhhgfQgkVlooA5umt5+i+ourxmaxn4ekqAkqQ3JZo8n4nwYGrvbdKrKUCS2u48c9kjCOVPMFXI3Y81yKZ+qaTFdRGKeNJY25q4BHoePIjzHEUvNQ/B706RiUa4hH1UkUqPZ2iM321fRrypbbdgpicHTxC62/bzMF/1vWtrGd7rNIB3VhIYsfJiO6nt+w1V+rvQZ9V1BtVvBhFbdCPBmXuoEB+hHgcfFgOfeq42fUFp8XEGWRxxHbMrL70RVBHtzUhJZTWfIbVHAFeKY5AY5D7KYhFV3e6XcZ1ZPBwtFN33l7+5Ses/rPjQXen9g+7b2fab1xllV87cZxxqI6EdccdlZwWrW7uUyu4OoB3OzciPyvspsW2vKf4xcH6wGR+/76mbW9RuQRvYBmoVKNSDuwo4nDzhkaPaBW4t0n1fsFBvQOQ/ZUMz7DvQ093NGJLfAJbgMfbW5AO6PZUabrfIqE5J44HgBzJ8v9a1eneumx06eZfnhNsWOfaORHFgePeYH3VXUvzHMIottw2Wgs7vpxbz6tPczmR47LfFbIkUjqu3+OmJUFQWIOCSMKo9tZYJ2tdCaUn8bLE8pPiZblsr78yoP0aNdtDp+gfJ1PflVIT6tIyiQ+/c3xr66Vagsi2tugIDXEfA44xwq0pHD8xK87xiV5UqfK+Z+ETawcc2Zrw8zUu7cQWiRDkqpH7do4/q/bUNUz0gf5g9p+4fvqGrDoXccz56ntYpRVkFFFFXEgqI1LQw2WjwG8R4H2eRqXoqyFSUHeJxq5SpYipwwIPka+Kuc9ssgwyg+39h8KjZujin5rEe3j+6tCGLi/i0KnB8ivUVMN0bfwdftr7To0fFx7h++rf1FPtI5GQle4qzQaFEvMFvzuXwFYOkUIEaYGAGI4cuI/wBKjHExlJRR3I0rnz0Bvux1S3PhJvhP6a9z/GFq/wDTeyDXlgzGRVLTxMYnZGwUDqAyceaH40ovlJiZJV5xOkg9qsDTS6V6k0htH5Kt5CeHgrh09/zgKpqQy42jVXevfmYGOjbOu2z9+RIR6Yuk6paXMcszw3DfJJe2kMmBJxiIZuIXtApOSedN/NJ/pPP8qtFsY0aW7mP4pVONgUhu2dvoIvn4kYHji2RdDL2ZQbvVLkPj5tkI4UXzAJRmf2nHsFeiMGL0LpmtK91uCD+Onhj/AKSRF/WIquf8ltq4/wBolvLn+sXcxHwRlGPTFbll1c6bDjZZW3DkXjVz/akyc0Eir9ZHTWxurM2kN1FJJPLbx4ibf3TNGXOVyvIHxqIvdBeCd3t5pLaRzl9gVo5fJmicFS2PpDB51cOse0jh07KIqKlxaMQigDAuYs8APWvu+sRKMHgRnB8v9Kz8Y2mrDuFSadxW9LtMke3Zp5nupm2xQhwiIjSMEykSAKGwT3jk8KZVp0uvI1VW0qXYigHsLm3kYKAAMJlS3hyqt69pBE1ipIO6+iOBniI1klP6gpjaSmWJ8h9//wAGrsJd07spxNlUsiItetCxZgk0j2sh+heRvCR+k42f4qtFtdJKoaNldTyZCCD7COFeXNokqlZEV1PNXUMD7jwqsXPVfYli8KPaSH6dnI8JH6KHZ/hpooLbRVMfQdUthm2vkuVHKK+iGSPLt4drE+pU1udGOmouZGt7iJra7QbjE5BDr/OQyDhIn2jxHjQBE9Pei0olGoWSlp0ULPCvA3EQ5Ff+tTw8xw8gdfRelcdxErg8D4gciOYZeasPEUxDSj6N6ebiKa6T/pV1cTAchs3lI8e5M+uaQxkFbOtxzCzd8vItq38Z+mvx/fUXr/SdLdAI8S3Eh2QQrxMsh4KOHJQeLHkAPZWlq+lOlpPJ2nZskUjqQA2CqluR4Hl9tTnVz0Qght4LshpLqeCN3mlYu43oHZUJ4IneIwAOHPNL4aj0mr2RfXrZNES/Qzo18htQjNvmkYy3EnjJM/F29g4KPRRU9RRWuZgUUUUAFFFFABRRRQAUUUUAFeFc17RQBEXvRiKTiBsPmvL+zyqGuOiMq8UZW/wn9321cKKZhiqsNE/MQq8PoVdXGz7tCkiyu05CT4g/tNZYtOvJOBLKPNiB93GrjiirXjZP9q8hdcJpr90reJHaRoy24PHc7fOY/cPSqH1n6xE+oWNnLLHHGrG7lMjBQduUgXLHHFt5x6CmbSn0BEvZr+/lRJFklaKIOoYCKH8WvdYd3cQSR60pKTm80jShCNKGWKsiO6daklxJapE6OnyqPijBgQivI3FSfED4VpXo3X1oPqrcSH07ixg/4zWtqmjQw31mY4Y42ZpyxRQudsRI4DhzbyraQbtS9EtPgXlx9yfZXmeKy/reEH63RscOV7f+l6amv0nvFjJZuSKM458TwA9TkD31E3rwW+FvLudLg4LQWkaMLYEZCyu/z5Bw3AcjkVn6SXO24RjySUyY8D2MbSqCPEbkFUaSFjGp4lpMyMxIyxJzxJPtprhGBjWpPN2b/O2g1xXGVKc1CDskXGGfayqZFmSRS8EyjaJQvB1ZD8yReGV9Qfbt1S7GVlt5F5bJoJU9C2+N8Y+sNmfzBVzQ5APmAf20njcP0M7e/f3NHhmJlXpdbdHtYp7kKVGGZ3O1ERSzu3kqjiTWbFQ51mWEs1udtxO8kSS/Sgt4sK/Zn6LyOWyw4gIMfOqODw/6iooluPxf6anmW7JGeZ4mUXEE8G44UzJhSfq7gSA3oazVU7LXpomYTPJNbSd2eORy29Ce8y7idsg+cGHHIFT+msymWFzuaCRoi31gpIVvaQKtxmClh9/Tb3/Arw7iDxDcZbm7XzJIFBZjgAEk+QHE194rT1SMMiofmySxRtj6rSKG+zNJU45pKJqVqnR05T7EE00McayXlzNC0qh4ra1RWlEZ+ZJMz91Nw4hOeCD41HavIOxVkl+UQO2El2bHSQcTFMnJW2kkHkQD7oW9labfMRl5pXJPDgMnCjyA4D2CvNPysdyh4BoRJj8uKVCje3a0i+xzXpavD404RqLfTTx797/U8hS4jVVW7d/fYY5lypHmD91XzWbonS4phjKi1lGc4BDR88cfE1R6uFqvb6RBCODTtHbL5BjPsBPsC5rNxCblSa5TXr/o1seufc/fqNHqj0hjbG+nA7e873AHCQrwhRc8QpAL+u4Z5Vf6wWNosMSRoMJGqoo8lUBVHwArMzYrcPNntFFFAEN0w0Q3thcW44NJGQhzjDjvRnPo6rVc6N60Lu3WTlIO5Mh+dHMvCVGHMEMDz8MVfKrOtdX9vczGcNNbzsAHltZWjaQDgA+Mq/DhkjPrwFUVqPSIuo1ejZWNbnWXUbKFO9JDI88oH/Cj7J0Bf6u5mUAHiaYOmQ7Uz4tx93h/79ajNI6FwWilYF2Kx3OTlnkbxZ5GO5jxPPlnhU8Bip04ZI5SFSbnLMz2iiirCAVTennRxpkEkB2XMTdtbSDmso5qfNHHdIPA59KuVYLyHehHjzHtoOMqt301WTQpL5e6TbOcce5NgxlPPhLwrX6O6d8ntIIfGOKNT+cFG7/FmqZqL7JbjTcdy41K1nx4dlKpuJgPLD2x4flUxKQxj2iP4RbyIfpg+NOuz/2ab/LYVaeiC40+0B8LaAf/AMlqn9Pmxpl1/QuPipq9aIm22hHlFGPggFSwfwsji31kbtFFFOiZ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3796" name="Picture 4" descr="http://leake-family.com/wordpress/wp-content/uploads/2012/11/BrainPOP_timmoby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4724400"/>
            <a:ext cx="4352925" cy="1390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200020061-001"/>
          <p:cNvPicPr>
            <a:picLocks noChangeAspect="1" noChangeArrowheads="1"/>
          </p:cNvPicPr>
          <p:nvPr/>
        </p:nvPicPr>
        <p:blipFill>
          <a:blip r:embed="rId2" cstate="print"/>
          <a:srcRect t="7559"/>
          <a:stretch>
            <a:fillRect/>
          </a:stretch>
        </p:blipFill>
        <p:spPr bwMode="auto">
          <a:xfrm>
            <a:off x="1676400" y="838200"/>
            <a:ext cx="5410200" cy="40624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483" name="Text Box 6"/>
          <p:cNvSpPr txBox="1">
            <a:spLocks noChangeArrowheads="1"/>
          </p:cNvSpPr>
          <p:nvPr/>
        </p:nvSpPr>
        <p:spPr bwMode="auto">
          <a:xfrm>
            <a:off x="1143000" y="5029200"/>
            <a:ext cx="7696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 dirty="0"/>
              <a:t>100 million atoms lined up side by side would be about the width of a single </a:t>
            </a:r>
            <a:r>
              <a:rPr lang="en-US" sz="3000" b="1" dirty="0" err="1"/>
              <a:t>french</a:t>
            </a:r>
            <a:r>
              <a:rPr lang="en-US" sz="3000" b="1" dirty="0"/>
              <a:t> fry.  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0"/>
            <a:ext cx="7238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So how big is an atom??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three subatomic particles of an atom and their charges?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Protons are positive  (+)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Neutrons are neutral (0)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Electrons are negative (-)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://www.chem4kids.com/files/art/atom_struct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657600"/>
            <a:ext cx="44196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ChangeArrowheads="1"/>
          </p:cNvSpPr>
          <p:nvPr/>
        </p:nvSpPr>
        <p:spPr bwMode="auto">
          <a:xfrm>
            <a:off x="2438400" y="5791200"/>
            <a:ext cx="449103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Subatomic particles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1295400" y="1066800"/>
            <a:ext cx="107315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B62B00"/>
                </a:solidFill>
              </a:rPr>
              <a:t>Name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2514600" y="990600"/>
            <a:ext cx="1433513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>
                <a:solidFill>
                  <a:schemeClr val="tx2"/>
                </a:solidFill>
              </a:rPr>
              <a:t> </a:t>
            </a:r>
            <a:r>
              <a:rPr lang="en-US" sz="2800" b="1">
                <a:solidFill>
                  <a:srgbClr val="B62B00"/>
                </a:solidFill>
              </a:rPr>
              <a:t>Symbol</a:t>
            </a:r>
            <a:endParaRPr lang="en-US" sz="2800" b="1">
              <a:solidFill>
                <a:schemeClr val="tx2"/>
              </a:solidFill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4038600" y="1066800"/>
            <a:ext cx="1543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800" b="1">
                <a:solidFill>
                  <a:srgbClr val="B62B00"/>
                </a:solidFill>
              </a:rPr>
              <a:t>Charge</a:t>
            </a:r>
            <a:endParaRPr lang="en-US" sz="2800" b="1">
              <a:solidFill>
                <a:schemeClr val="tx2"/>
              </a:solidFill>
            </a:endParaRP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5562600" y="685800"/>
            <a:ext cx="17335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800" b="1">
                <a:solidFill>
                  <a:srgbClr val="B62B00"/>
                </a:solidFill>
              </a:rPr>
              <a:t>Relative</a:t>
            </a:r>
          </a:p>
          <a:p>
            <a:pPr eaLnBrk="0" hangingPunct="0"/>
            <a:r>
              <a:rPr lang="en-US" sz="2800" b="1">
                <a:solidFill>
                  <a:srgbClr val="B62B00"/>
                </a:solidFill>
              </a:rPr>
              <a:t>  mass</a:t>
            </a:r>
            <a:endParaRPr lang="en-US" sz="2800" b="1">
              <a:solidFill>
                <a:schemeClr val="tx2"/>
              </a:solidFill>
            </a:endParaRP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7345363" y="685800"/>
            <a:ext cx="1798637" cy="101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3200" dirty="0"/>
              <a:t> </a:t>
            </a:r>
            <a:r>
              <a:rPr lang="en-US" sz="2800" b="1" dirty="0" smtClean="0">
                <a:solidFill>
                  <a:srgbClr val="B62B00"/>
                </a:solidFill>
              </a:rPr>
              <a:t>Where</a:t>
            </a:r>
          </a:p>
          <a:p>
            <a:pPr eaLnBrk="0" hangingPunct="0"/>
            <a:r>
              <a:rPr lang="en-US" sz="2800" b="1" dirty="0" smtClean="0">
                <a:solidFill>
                  <a:srgbClr val="B62B00"/>
                </a:solidFill>
              </a:rPr>
              <a:t>Found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1066800" y="1752600"/>
            <a:ext cx="134421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 smtClean="0"/>
              <a:t>Proton</a:t>
            </a:r>
            <a:endParaRPr lang="en-US" sz="3200" b="1" dirty="0"/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1066800" y="2971800"/>
            <a:ext cx="1606337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 smtClean="0"/>
              <a:t>Neutron</a:t>
            </a:r>
            <a:endParaRPr lang="en-US" sz="3200" b="1" dirty="0"/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1066800" y="4267200"/>
            <a:ext cx="1828800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3200" b="1" dirty="0" smtClean="0"/>
              <a:t>Electron</a:t>
            </a:r>
            <a:endParaRPr lang="en-US" sz="3200" b="1" dirty="0"/>
          </a:p>
        </p:txBody>
      </p:sp>
      <p:sp>
        <p:nvSpPr>
          <p:cNvPr id="359435" name="Rectangle 11"/>
          <p:cNvSpPr>
            <a:spLocks noChangeArrowheads="1"/>
          </p:cNvSpPr>
          <p:nvPr/>
        </p:nvSpPr>
        <p:spPr bwMode="auto">
          <a:xfrm>
            <a:off x="3048000" y="1752600"/>
            <a:ext cx="537327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 i="1" dirty="0" smtClean="0"/>
              <a:t>p</a:t>
            </a:r>
            <a:r>
              <a:rPr lang="en-US" sz="3200" b="1" i="1" baseline="30000" dirty="0" smtClean="0"/>
              <a:t>+</a:t>
            </a:r>
            <a:endParaRPr lang="en-US" sz="3200" b="1" i="1" baseline="30000" dirty="0"/>
          </a:p>
        </p:txBody>
      </p:sp>
      <p:sp>
        <p:nvSpPr>
          <p:cNvPr id="359436" name="Rectangle 12"/>
          <p:cNvSpPr>
            <a:spLocks noChangeArrowheads="1"/>
          </p:cNvSpPr>
          <p:nvPr/>
        </p:nvSpPr>
        <p:spPr bwMode="auto">
          <a:xfrm>
            <a:off x="2895600" y="2971800"/>
            <a:ext cx="540533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 i="1" dirty="0" smtClean="0"/>
              <a:t>n</a:t>
            </a:r>
            <a:r>
              <a:rPr lang="en-US" sz="3200" b="1" i="1" baseline="30000" dirty="0" smtClean="0"/>
              <a:t>0</a:t>
            </a:r>
            <a:endParaRPr lang="en-US" sz="3200" b="1" i="1" baseline="30000" dirty="0"/>
          </a:p>
        </p:txBody>
      </p:sp>
      <p:sp>
        <p:nvSpPr>
          <p:cNvPr id="359437" name="Rectangle 13"/>
          <p:cNvSpPr>
            <a:spLocks noChangeArrowheads="1"/>
          </p:cNvSpPr>
          <p:nvPr/>
        </p:nvSpPr>
        <p:spPr bwMode="auto">
          <a:xfrm>
            <a:off x="2895600" y="4267200"/>
            <a:ext cx="511679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 i="1" dirty="0" smtClean="0"/>
              <a:t>e-</a:t>
            </a:r>
            <a:endParaRPr lang="en-US" sz="3200" b="1" baseline="30000" dirty="0"/>
          </a:p>
        </p:txBody>
      </p:sp>
      <p:sp>
        <p:nvSpPr>
          <p:cNvPr id="359438" name="Rectangle 14"/>
          <p:cNvSpPr>
            <a:spLocks noChangeArrowheads="1"/>
          </p:cNvSpPr>
          <p:nvPr/>
        </p:nvSpPr>
        <p:spPr bwMode="auto">
          <a:xfrm>
            <a:off x="4267200" y="1676400"/>
            <a:ext cx="6096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b="1" dirty="0"/>
              <a:t>+</a:t>
            </a:r>
            <a:r>
              <a:rPr lang="en-US" sz="3200" b="1" dirty="0" smtClean="0"/>
              <a:t>1</a:t>
            </a:r>
            <a:endParaRPr lang="en-US" sz="3200" b="1" dirty="0"/>
          </a:p>
        </p:txBody>
      </p:sp>
      <p:sp>
        <p:nvSpPr>
          <p:cNvPr id="359439" name="Rectangle 15"/>
          <p:cNvSpPr>
            <a:spLocks noChangeArrowheads="1"/>
          </p:cNvSpPr>
          <p:nvPr/>
        </p:nvSpPr>
        <p:spPr bwMode="auto">
          <a:xfrm>
            <a:off x="4114800" y="3048000"/>
            <a:ext cx="762000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3200" b="1" dirty="0" smtClean="0"/>
              <a:t>0</a:t>
            </a:r>
            <a:endParaRPr lang="en-US" sz="3200" b="1" dirty="0"/>
          </a:p>
        </p:txBody>
      </p:sp>
      <p:sp>
        <p:nvSpPr>
          <p:cNvPr id="359440" name="Rectangle 16"/>
          <p:cNvSpPr>
            <a:spLocks noChangeArrowheads="1"/>
          </p:cNvSpPr>
          <p:nvPr/>
        </p:nvSpPr>
        <p:spPr bwMode="auto">
          <a:xfrm>
            <a:off x="4191000" y="4267200"/>
            <a:ext cx="518091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 smtClean="0"/>
              <a:t>-1</a:t>
            </a:r>
            <a:endParaRPr lang="en-US" sz="3200" b="1" dirty="0"/>
          </a:p>
        </p:txBody>
      </p:sp>
      <p:sp>
        <p:nvSpPr>
          <p:cNvPr id="359441" name="Rectangle 17"/>
          <p:cNvSpPr>
            <a:spLocks noChangeArrowheads="1"/>
          </p:cNvSpPr>
          <p:nvPr/>
        </p:nvSpPr>
        <p:spPr bwMode="auto">
          <a:xfrm>
            <a:off x="5105400" y="1676400"/>
            <a:ext cx="1905000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3200" b="1" dirty="0" smtClean="0"/>
              <a:t>	1</a:t>
            </a:r>
            <a:endParaRPr lang="en-US" sz="3200" b="1" dirty="0"/>
          </a:p>
        </p:txBody>
      </p:sp>
      <p:sp>
        <p:nvSpPr>
          <p:cNvPr id="359442" name="Rectangle 18"/>
          <p:cNvSpPr>
            <a:spLocks noChangeArrowheads="1"/>
          </p:cNvSpPr>
          <p:nvPr/>
        </p:nvSpPr>
        <p:spPr bwMode="auto">
          <a:xfrm>
            <a:off x="5562600" y="3048000"/>
            <a:ext cx="38735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/>
              <a:t>1</a:t>
            </a:r>
          </a:p>
        </p:txBody>
      </p:sp>
      <p:sp>
        <p:nvSpPr>
          <p:cNvPr id="359443" name="Rectangle 19"/>
          <p:cNvSpPr>
            <a:spLocks noChangeArrowheads="1"/>
          </p:cNvSpPr>
          <p:nvPr/>
        </p:nvSpPr>
        <p:spPr bwMode="auto">
          <a:xfrm>
            <a:off x="5562600" y="4267200"/>
            <a:ext cx="393056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/>
              <a:t>0</a:t>
            </a:r>
          </a:p>
        </p:txBody>
      </p:sp>
      <p:sp>
        <p:nvSpPr>
          <p:cNvPr id="359444" name="Rectangle 20"/>
          <p:cNvSpPr>
            <a:spLocks noChangeArrowheads="1"/>
          </p:cNvSpPr>
          <p:nvPr/>
        </p:nvSpPr>
        <p:spPr bwMode="auto">
          <a:xfrm>
            <a:off x="6705600" y="1676400"/>
            <a:ext cx="2057400" cy="7899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b="1" dirty="0"/>
              <a:t>  </a:t>
            </a:r>
            <a:r>
              <a:rPr lang="en-US" sz="2400" b="1" dirty="0" smtClean="0"/>
              <a:t>Nucleus</a:t>
            </a:r>
          </a:p>
          <a:p>
            <a:pPr eaLnBrk="0" hangingPunct="0"/>
            <a:endParaRPr lang="en-US" sz="3200" b="1" baseline="30000" dirty="0"/>
          </a:p>
        </p:txBody>
      </p:sp>
      <p:sp>
        <p:nvSpPr>
          <p:cNvPr id="359445" name="Rectangle 21"/>
          <p:cNvSpPr>
            <a:spLocks noChangeArrowheads="1"/>
          </p:cNvSpPr>
          <p:nvPr/>
        </p:nvSpPr>
        <p:spPr bwMode="auto">
          <a:xfrm>
            <a:off x="6705600" y="2971800"/>
            <a:ext cx="1723549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/>
              <a:t>  </a:t>
            </a:r>
            <a:r>
              <a:rPr lang="en-US" sz="3200" b="1" dirty="0" smtClean="0"/>
              <a:t>Nucleus</a:t>
            </a:r>
            <a:endParaRPr lang="en-US" sz="3200" b="1" baseline="30000" dirty="0"/>
          </a:p>
        </p:txBody>
      </p:sp>
      <p:sp>
        <p:nvSpPr>
          <p:cNvPr id="359446" name="Rectangle 22"/>
          <p:cNvSpPr>
            <a:spLocks noChangeArrowheads="1"/>
          </p:cNvSpPr>
          <p:nvPr/>
        </p:nvSpPr>
        <p:spPr bwMode="auto">
          <a:xfrm>
            <a:off x="6324600" y="4267200"/>
            <a:ext cx="3144898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800" b="1" dirty="0" smtClean="0"/>
              <a:t>In a cloud</a:t>
            </a:r>
          </a:p>
          <a:p>
            <a:pPr eaLnBrk="0" hangingPunct="0"/>
            <a:r>
              <a:rPr lang="en-US" sz="2800" b="1" baseline="30000" dirty="0" smtClean="0"/>
              <a:t>Outside</a:t>
            </a:r>
            <a:r>
              <a:rPr lang="en-US" sz="2800" b="1" dirty="0" smtClean="0"/>
              <a:t> the nucleus</a:t>
            </a:r>
            <a:endParaRPr lang="en-US" sz="2800" b="1" baseline="30000" dirty="0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>
            <a:off x="990600" y="2590800"/>
            <a:ext cx="792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0" name="Line 24"/>
          <p:cNvSpPr>
            <a:spLocks noChangeShapeType="1"/>
          </p:cNvSpPr>
          <p:nvPr/>
        </p:nvSpPr>
        <p:spPr bwMode="auto">
          <a:xfrm>
            <a:off x="1066800" y="5410200"/>
            <a:ext cx="792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>
            <a:off x="1066800" y="4038600"/>
            <a:ext cx="792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35" grpId="0" autoUpdateAnimBg="0"/>
      <p:bldP spid="359436" grpId="0" autoUpdateAnimBg="0"/>
      <p:bldP spid="359437" grpId="0" autoUpdateAnimBg="0"/>
      <p:bldP spid="359438" grpId="0" autoUpdateAnimBg="0"/>
      <p:bldP spid="359439" grpId="0" autoUpdateAnimBg="0"/>
      <p:bldP spid="359440" grpId="0" autoUpdateAnimBg="0"/>
      <p:bldP spid="359441" grpId="0" autoUpdateAnimBg="0"/>
      <p:bldP spid="359442" grpId="0" autoUpdateAnimBg="0"/>
      <p:bldP spid="359443" grpId="0" autoUpdateAnimBg="0"/>
      <p:bldP spid="359444" grpId="0" autoUpdateAnimBg="0"/>
      <p:bldP spid="359445" grpId="0" autoUpdateAnimBg="0"/>
      <p:bldP spid="35944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4800"/>
            <a:ext cx="8001000" cy="4038600"/>
          </a:xfrm>
        </p:spPr>
        <p:txBody>
          <a:bodyPr/>
          <a:lstStyle/>
          <a:p>
            <a:pPr eaLnBrk="1" hangingPunct="1"/>
            <a:r>
              <a:rPr lang="en-US" sz="6000" b="1" dirty="0" smtClean="0"/>
              <a:t>Let’s talk about the periodic table</a:t>
            </a:r>
          </a:p>
        </p:txBody>
      </p:sp>
      <p:pic>
        <p:nvPicPr>
          <p:cNvPr id="8196" name="Picture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438400"/>
            <a:ext cx="7315200" cy="3810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Atoms are arranged on the periodic table according to their number of </a:t>
            </a:r>
            <a:r>
              <a:rPr lang="en-US" b="1" u="sng" dirty="0" smtClean="0"/>
              <a:t>protons</a:t>
            </a:r>
            <a:r>
              <a:rPr lang="en-US" b="1" dirty="0" smtClean="0"/>
              <a:t>  or </a:t>
            </a:r>
            <a:r>
              <a:rPr lang="en-US" b="1" u="sng" dirty="0" smtClean="0"/>
              <a:t>atomic number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atomic number is the same as the number of </a:t>
            </a:r>
            <a:r>
              <a:rPr lang="en-US" u="sng" dirty="0" smtClean="0"/>
              <a:t>protons</a:t>
            </a:r>
            <a:r>
              <a:rPr lang="en-US" dirty="0" smtClean="0"/>
              <a:t> in an atom.</a:t>
            </a:r>
          </a:p>
          <a:p>
            <a:r>
              <a:rPr lang="en-US" dirty="0" smtClean="0"/>
              <a:t>The atomic number identifies the element. </a:t>
            </a:r>
            <a:endParaRPr lang="en-US" dirty="0"/>
          </a:p>
        </p:txBody>
      </p:sp>
      <p:sp>
        <p:nvSpPr>
          <p:cNvPr id="19458" name="AutoShape 2" descr="data:image/jpeg;base64,/9j/4AAQSkZJRgABAQAAAQABAAD/2wCEAAkGBhQGEBMIBwgVFBAWGBMWGRIVGBsRGBgSHx0YFR0cFxQYGygqGBkmIh4XIy8sJTMpLCw4Fh8xNTAsNS0rOCoBCQoKDgwOGg8PGjUlHSQ1LCwvNC81LjIsLDI1NDUwMSkyKSk0LCwpLSowLC0sLCwtKTUuLCksKSwsLCksLCkwLf/AABEIAIoBEgMBIgACEQEDEQH/xAAcAAEAAgIDAQAAAAAAAAAAAAAABQgEBgECAwf/xAA7EAABAwIDAwoFAQgDAQAAAAABAAIDBBEFEiEGEzEHFiI1QVFVk7PSFDJhc3SRFSNCUlRxgdEXM0Ml/8QAGgEBAAMBAQEAAAAAAAAAAAAAAAMEBQECBv/EAC4RAQACAQIGAQIDCQAAAAAAAAABAhESUQMEFCExMmETQVKRsQUWInGBocHR8P/aAAwDAQACEQMRAD8A+GoiICIiAiIgIiICIiAiIgIi27kv2dh2nrxQYpGXR7uR1g4sNxa2oUPMcevA4VuLbxWMuxGZw1FFY7/hfDP6OTzX/wC0/wCF8M/o5PNf/tfO/vTye1vyj/ab6FleGUT5I3VbIiY2ua1z+wOdctB7r5XforD7DbOUtVhtJNUYTA57omEudDG4k95JbqVL4Pye0WCRT0VLRkxThokY9zpA4NzW4nTieH07gsGmrebVDKzDqN9RHT9CHdgl0ovlAsAScpNnOAIIaSNbge+X/bFOfvbh8OJjGMfMfO05/soc9wrVpExP3ZsmA0ET20z8KpRI8OLWbmO5DbZiBl4C4/UKHxDEsFwuR1JWsomyN0c3cMJB42OWM6qGwzEmtxWlqaiGqfUSR1DJJH08sQu50QaI2OHQgZ0v7ZruNyVs+1bPi2xbOUJyfEkh+UZctI2xmIFrAkEMGh/7P8jQxMTETMs3E1mImZZsOzdFUNbLFg9MWuAcDuI9WkXB+Rd+atH4LTeRH7VJQxCBoiibZrQAAOwDQBdlDrndX123RfNWj8FpvIj9qc1aPwWm8iP2qURNdtzXbdF81aPwWm8iP2pzVo/BabyI/apRE123Ndt0XzVo/BabyI/anNWj8FpvIj9qlETXbc123RfNWj8FpvIj9qc1aPwWm8iP2qURNdtzXbdF81aPwWm8iP2pzVo/BabyI/apRE123Ndt0XzVo/BabyI/ah2Vo/BabyI/apRCmu25rturZtRSsgrquKKBrWiecBoaAAA9wAAA0CL02t6wrPyKj1HItaPDcr4hqCIilTCIiAiIgIiICIiAiIgIiIObpdcIgnsD2vm2epqigw12R1QY80oNnBjQ8EN00JzceItpxVgOT/quj+yxViCs7yf9V0f2WLP5nhUpm1Y72nv89sKPPT/BCTmwps9TFibnuzxMlYALZSH5Cb6Xv0Rb/K4/ZDTVftVz3F+63QabFrW5i8uaLXDjoDrqGjuWcip5llapERFxwREQEREBERAREQEREBCiFBXDa3rCs/IqPUcibW9YVn5FR6jkWxHhvV8Q1BERSphERAREQEREBERAREQEREBERByFZ3k/6ro/ssVYgrO8n/VdH9lip836woc96Q2BERZzKEREBERByuF825X9qpcG+Hhwt7w5kjJnuaDlA6W7a91rdItk0PEMNwt+wfEm4xTxYhCLNkY14B7Li9l7mkxWLbpLcOa1i27LRR2IbRQYXI2jqqob5+rYmtdLIRqbiONrnW0OtraFYWHbdUWLTDD6HEg6YlwEeWRpuAXEdJgtYA8e5c0WxnDzotMZwnkRF5eRERAQohQVw2t6wrPyKj1HIm1vWFZ+RUeo5FsR4b1fENQREUqYREQEREBERAREQEREBERAREQchWd5P+q6P7LFWIKzvJ/1XR/ZYqfN+sKHPekNgREWcyhERAXD3iMF73WAFye4LlRO0+DSY9AaGkxDcB2j3ZN6XM7W/O2wPb3jRdiIme7tYiZ7tYqYqfaKiqI62mmEtVeQuFJUOyvADYbObF0gxrYxoRm6X8xUTyIY858c2AVb7PiJexjtHBpNnixPY6xtb+N1+xfS445N0WyzsM1ndMRlrM2tjuzITYaXGbW3Edmkxcmk1PiB2jp8ea2dzi4tbT2jNxYgt31yD263vre+qsRes1ms/wBFqOJW1bVmf5Iukifs5tFPX47NkgnZJup39CNw6BazeHQFrW5bEj5R3i/bk+pJqnGK/GaZrvgZHTWl1ayQ7zoll/nAs7UcFH12zmI45WS47sxjDixzpGNkc4wWaHZHNjaSegHMt2fKCpLZKpxTA8SiwnaSoM0c7JHXzCUMygnNmy3AvZtjYHOO1S29ZxMZwmt6ziYzj9Ph9OREVFnCIiAhRCgrhtb1hWfkVHqORNresKz8io9RyLYjw3q+IagiIpUwiIgIiICIiAiIgIiICIiAiIg5Cs7yf9V0f2WKsQVneT/quj+yxU+b9YUOe9IbAiIs5lCIiAiIgIiIIo7MQtc6SmMsWY3c2GWSFpdcknIxwFySbkDVZFFgsVA41EUV5SADM8mSQtHAGRxJsO7gs1F3VO71qtP3ERFx5EREBCiFBXDa3rCs/IqPUcibW9YVn5FR6jkWxHhvV8Q1BERSphERAREQEREBERAREQEREBERByFZ3k/6ro/ssVYgrO8n/VdH9lip836woc96Q2BERZzKEREHjW1jcPjfV1L8scbXPc6xNmNBcTYcdAVEu2lfEIp5cJkEUr4WMeC15G8c1odK0H92OkD293aFJYrUso4JaitbeJkb3PFr3YGku0PHS61TEHS7DxNxPDK41FBeIGnldvHNjeQxppp+JAuyzXZha5vqpKViUvDrEtq+PMZmNRSPbHGGuEgtJvBlzOyMZd128LEXPZdMHxIY1TxYhCwhsrWvAPEA6i9u1a9gj5DW4tT1FU+QM+GDc9ui0wufYBrQALuPAXPbc6qOiwM4rglHNSt/fwwwSsbctEgaA50brEXa8AjiNba2XrRH3+Hr6ceJ+P0b8i+fYniBqKOp2owGMtBhjijd0wcuZjZZCL3bkF2g2Fty9xu0hdsVpJcPhqqyjxCKEGkqHZKeV0znvaM7ZAZBpYXBLdSHjW4aQ+l8n0flvyKF2ewUUIFaKqZzpYoQ5sj87cwHzBlui6xtpYWA0U0opjEobRETiBERccEKIUFcNresKz8io9RyJtb1hWfkVHqORbEeG9XxDUERFKmEREBERAREQEREBERAREQEREHIVneT/quj+yxViCs7yf8AVdH9lip836woc96Q2BERZzKEREHSop21bHQVEYcxwLXNIuC0ixBHaCFhw4BT07/iIqFgfe4IHA8bgcGn+yz0XYmYdiZjwixsvStL3jDmB0mjzaxcLg9I9vALLw/DYsJZuMPp2xsvfK3QX0Gg7OA/RZKJqmSbTPmXlHSsiZ8MyFojtbJbo5e63csCLZakgZJBDhULWS23jWsDQ8A3AdbiL9ilETMkWmHjR0bKBgp6SIMY29mjgNb6L2RFxwREQEKIUFcNresKz8io9RyJtb1hWfkVHqORbEeG9XxDUERFKmEREBERAREQEREBERAREQEREHIVneT/AKro/ssVYgrO8n/VdH9lip836woc96Q2BERZzKFFYljvwFTTYcKZzjO54MnBrQGSScf4nHLwHDibXbeVWs7TVDYq7DBJM0ESzk3IGm4lAOvZfReqRmXukZn80hiWLvjnZheGwsfM5rpHF7i1kcQ6ILsoJu52g7DldrpZeFLj8uKU++wugaagOfHJFJJu2xSsNnB7gCfq3o6hzSbXWPVPGGYqKuseGRTUoia9xyt3kcj5S1zjoCWuuO/K7uXhsrOMPpq3G6jowSz1VU0kG+4ytAcQAdDkLha9wQRxUmmMZwk0xpzjZmYHj09bVTYZiVFEwxRxvLoZDMA55NmOuxuV1hmt3EFZe0eO/sGJkjYg6SSWKCNpORu9ebNzuscrBqSQCdOCxNlKcYbRnEsQcGyzZqmd7iAAXDNq69g1jcoFrCzb2BJWPtqW4lHT4dNl+FqZA2SYgODWBpkblcdGueQGh3ZmuNbW5iJv8OYrN8Y7M3C9pBO6qp8Ra2N9IRvXNdePI5u9Dg4gEdG+YEaEHUr2wzEJ8TLaj4JsdM4XbvHHfOb0rO3YbZgPQNib2cb2Oi+f12Fuw6lxLBMIcJacCGpEzPnF5WvkjklB/euDGOcNc1iBrcBbFDPDBW0x2XlD2yRTPmjY8uYYg0mN7m30kL7Nv8xBdobXHuaR9kluHXvMf92/yyINtzLuat1K34WaoNKwh95RJmMYc9lrBpc13A3ALTrey74ttVPhAFfPg4+CztY5+8tMGufu2v3JaOiSWaE5ulqBrbUhQNo2QbWULmOr3Sh8lHlFi+UtjdHHCNY5GfzfMcri697LY8fxyjxmUYbV43AyCGRrpWukY3eyMIc2KxdqwGxfoRcBoNw7L2aVz2js7NK5jEdvu3JF0gmFQ0Sx3s4Ai4LTY94cAR/ld1WVBCiFBXDa3rCs/IqPUcibW9YVn5FR6jkWxHhvV8Q1BERSphERAREQEREBERAREQEREBERByFZ3k/P/wAuj1/8WKsK2jD9pauliZDT4xUNY0ABrZXtAHcAHaBQcfh/UjCtzHCniViMrLX+qX+qrhztrfHKnzpPcnO2t8cqfOk9yqdLO6l0U7rH3+q8JqOOpOeenY48LuaHG3HiQq787a3xyp86T3JztrfHKnzpPcu9LO50dt1i5oW1IyTxtc3ucA4X/sV2c0OGRwBba1uy3C1u5Vy521vjlT50nuTnbW+OVPnSe5Olnc6O26xpaHDIQMtrW7LcLW7kc0PBjc0FpFi08COFrdyrlztrfHKnzpPcnO2t8cqfOk9ydLO50c7rGRRtpwI4WBrRwDQGgdugHBcRQMgvuY2tubnKA257zbiVXTnbW+OVPnSe5Odtb45U+dJ7k6Wdzo7fiWLEDGvM7Ym5yLF9hmI00LuJGg/QLzFBEDcUsd+/K3j+irxztrfHKnzpPcnO2t8cqfOk9ydNbd3o7fiWPv8AVL/VVw521vjlT50nuTnbW+OVPnSe5c6Wd3OindY+/wBVwT9VXHnbW+OVPnSe5Odtb45U+dJ7k6Wdzop3NrOsKz8io9RyLXKurfPI+WadznOc4lxcSS4kkkk8SivxHZpRXEP/2Q=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0" name="Picture 4" descr="http://education.jlab.org/glossary/atomicnumber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267200"/>
            <a:ext cx="3267075" cy="1647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432</Words>
  <Application>Microsoft Office PowerPoint</Application>
  <PresentationFormat>On-screen Show (4:3)</PresentationFormat>
  <Paragraphs>72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Today we will take notes about atomic structure and the arrangement of the periodic table!  You will also need a book open to the periodic table, a calculator, and a sheet from the front </vt:lpstr>
      <vt:lpstr>Let’s begin with a Brain Pop on atoms:</vt:lpstr>
      <vt:lpstr>Everything is made up of atoms!  Atoms are the smallest part of matter</vt:lpstr>
      <vt:lpstr>So who was correct??? </vt:lpstr>
      <vt:lpstr>Slide 5</vt:lpstr>
      <vt:lpstr>What are the three subatomic particles of an atom and their charges? </vt:lpstr>
      <vt:lpstr>Slide 7</vt:lpstr>
      <vt:lpstr>Slide 8</vt:lpstr>
      <vt:lpstr>Atoms are arranged on the periodic table according to their number of protons  or atomic number</vt:lpstr>
      <vt:lpstr>Looking at a periodic table, what is the atomic number for the following:</vt:lpstr>
      <vt:lpstr>Mass number (also called atomic mass or atomic weight)</vt:lpstr>
      <vt:lpstr>What is the atomic mass of the following elements?</vt:lpstr>
      <vt:lpstr>So how do we know the # of electrons?</vt:lpstr>
      <vt:lpstr>Complete the table GOING ACROSS at the bottom of your notes page.</vt:lpstr>
      <vt:lpstr>On the back..</vt:lpstr>
      <vt:lpstr>So let’s do some practice with what we have learned today!</vt:lpstr>
    </vt:vector>
  </TitlesOfParts>
  <Company>Forsyth County School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 we will learn about atomic structure and the arrangement of the periodic table! </dc:title>
  <dc:creator>Kstrickland</dc:creator>
  <cp:lastModifiedBy>Kstrickland</cp:lastModifiedBy>
  <cp:revision>47</cp:revision>
  <dcterms:created xsi:type="dcterms:W3CDTF">2013-02-19T14:53:18Z</dcterms:created>
  <dcterms:modified xsi:type="dcterms:W3CDTF">2014-02-24T17:53:06Z</dcterms:modified>
</cp:coreProperties>
</file>