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0" r:id="rId5"/>
    <p:sldId id="259" r:id="rId6"/>
    <p:sldId id="261" r:id="rId7"/>
    <p:sldId id="262" r:id="rId8"/>
    <p:sldId id="265" r:id="rId9"/>
    <p:sldId id="268" r:id="rId10"/>
    <p:sldId id="266" r:id="rId11"/>
    <p:sldId id="267" r:id="rId12"/>
    <p:sldId id="26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098" y="58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A74EA7E-D9CD-4AFB-8031-9CA7599CDF49}" type="datetimeFigureOut">
              <a:rPr lang="en-US"/>
              <a:pPr/>
              <a:t>12/9/2016</a:t>
            </a:fld>
            <a:endParaRPr lang="en-US"/>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29178B8-6B49-4677-B4E1-FBE886240D1E}" type="slidenum">
              <a:rPr lang="en-US"/>
              <a:pPr/>
              <a:t>‹#›</a:t>
            </a:fld>
            <a:endParaRPr lang="en-US"/>
          </a:p>
        </p:txBody>
      </p:sp>
    </p:spTree>
    <p:extLst>
      <p:ext uri="{BB962C8B-B14F-4D97-AF65-F5344CB8AC3E}">
        <p14:creationId xmlns:p14="http://schemas.microsoft.com/office/powerpoint/2010/main" val="1083117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13AECD-2E0A-4DC8-83DF-3BA5B7045927}" type="datetimeFigureOut">
              <a:rPr lang="en-US" smtClean="0"/>
              <a:t>12/9/2016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CCE39-24F4-4831-9198-551A35BDC5B0}" type="slidenum">
              <a:rPr lang="en-US" smtClean="0"/>
              <a:t>‹#›</a:t>
            </a:fld>
            <a:endParaRPr lang="en-US"/>
          </a:p>
        </p:txBody>
      </p:sp>
    </p:spTree>
    <p:extLst>
      <p:ext uri="{BB962C8B-B14F-4D97-AF65-F5344CB8AC3E}">
        <p14:creationId xmlns:p14="http://schemas.microsoft.com/office/powerpoint/2010/main" val="167670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ACCE39-24F4-4831-9198-551A35BDC5B0}" type="slidenum">
              <a:rPr lang="en-US" smtClean="0"/>
              <a:t>7</a:t>
            </a:fld>
            <a:endParaRPr lang="en-US"/>
          </a:p>
        </p:txBody>
      </p:sp>
    </p:spTree>
    <p:extLst>
      <p:ext uri="{BB962C8B-B14F-4D97-AF65-F5344CB8AC3E}">
        <p14:creationId xmlns:p14="http://schemas.microsoft.com/office/powerpoint/2010/main" val="54203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BAE80C3-1026-4E8C-97C6-E0BE13C40093}" type="datetimeFigureOut">
              <a:rPr lang="en-US"/>
              <a:pPr>
                <a:defRPr/>
              </a:pPr>
              <a:t>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A92886-2C55-412B-A332-A13FF76A2E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4D6505-AC2D-4022-80AC-26DD3BC8786B}" type="datetimeFigureOut">
              <a:rPr lang="en-US"/>
              <a:pPr>
                <a:defRPr/>
              </a:pPr>
              <a:t>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C94D3-0151-438B-8DE4-6B44CDB079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6C77DB-3AE7-4C17-A572-BAA4EB8A381F}" type="datetimeFigureOut">
              <a:rPr lang="en-US"/>
              <a:pPr>
                <a:defRPr/>
              </a:pPr>
              <a:t>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BAB720-9623-4B66-A8BE-54EA228B44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E5C24E-5C80-4721-A3C5-D8CD8D02966C}" type="datetimeFigureOut">
              <a:rPr lang="en-US"/>
              <a:pPr>
                <a:defRPr/>
              </a:pPr>
              <a:t>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062676-B1C4-44B6-9C4A-A042BDA941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61D60F-C214-4C5D-A2D0-E4B9C969339A}" type="datetimeFigureOut">
              <a:rPr lang="en-US"/>
              <a:pPr>
                <a:defRPr/>
              </a:pPr>
              <a:t>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A27F85-C7FD-4BFC-A238-0AE6E0A134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AC71B3-DC6A-4A3D-AF2C-C3819BCE6177}" type="datetimeFigureOut">
              <a:rPr lang="en-US"/>
              <a:pPr>
                <a:defRPr/>
              </a:pPr>
              <a:t>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99A54B-68EB-4BB0-885B-DDDB3551D1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D90F52-FCE0-486D-9EA7-C65EC03B3D8B}" type="datetimeFigureOut">
              <a:rPr lang="en-US"/>
              <a:pPr>
                <a:defRPr/>
              </a:pPr>
              <a:t>12/9/2016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75ACA-F202-4B97-8A5B-DF5523A6F4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E1561A5-D843-494E-9A96-867ED4D74C36}" type="datetimeFigureOut">
              <a:rPr lang="en-US"/>
              <a:pPr>
                <a:defRPr/>
              </a:pPr>
              <a:t>12/9/2016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F1A6B53-1524-4B2B-9CFD-34A9F48FED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9E72AF-EF9F-41CC-A8BC-AB17D8EC78EB}" type="datetimeFigureOut">
              <a:rPr lang="en-US"/>
              <a:pPr>
                <a:defRPr/>
              </a:pPr>
              <a:t>12/9/2016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1CFC061-1954-4063-BEFD-4A3B05B387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D662C9-F082-4D5C-91C4-08F00B3FD97E}" type="datetimeFigureOut">
              <a:rPr lang="en-US"/>
              <a:pPr>
                <a:defRPr/>
              </a:pPr>
              <a:t>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85FE87-377E-423B-9653-EDF16AB496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FF311C-DB4C-440C-A33F-5A1FA8DB882E}" type="datetimeFigureOut">
              <a:rPr lang="en-US"/>
              <a:pPr>
                <a:defRPr/>
              </a:pPr>
              <a:t>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AA6327-DCC8-49F3-BDC1-1B013A2A2BE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E3494C-AB8A-4768-9B7F-16D7E5894B33}" type="datetimeFigureOut">
              <a:rPr lang="en-US"/>
              <a:pPr>
                <a:defRPr/>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A481EA-65CC-4570-8E50-400CC0CB68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533400" y="152400"/>
            <a:ext cx="7772400" cy="1066800"/>
          </a:xfrm>
        </p:spPr>
        <p:txBody>
          <a:bodyPr/>
          <a:lstStyle/>
          <a:p>
            <a:pPr eaLnBrk="1" hangingPunct="1"/>
            <a:r>
              <a:rPr lang="en-US" dirty="0" smtClean="0"/>
              <a:t>Activator</a:t>
            </a:r>
            <a:endParaRPr lang="en-US" dirty="0" smtClean="0"/>
          </a:p>
        </p:txBody>
      </p:sp>
      <p:sp>
        <p:nvSpPr>
          <p:cNvPr id="13314" name="Subtitle 2"/>
          <p:cNvSpPr>
            <a:spLocks noGrp="1"/>
          </p:cNvSpPr>
          <p:nvPr>
            <p:ph type="subTitle" idx="1"/>
          </p:nvPr>
        </p:nvSpPr>
        <p:spPr>
          <a:xfrm>
            <a:off x="685800" y="1295400"/>
            <a:ext cx="7620000" cy="4800600"/>
          </a:xfrm>
        </p:spPr>
        <p:txBody>
          <a:bodyPr/>
          <a:lstStyle/>
          <a:p>
            <a:pPr marL="609600" indent="-609600" eaLnBrk="1" hangingPunct="1"/>
            <a:r>
              <a:rPr lang="en-US" dirty="0" smtClean="0">
                <a:solidFill>
                  <a:schemeClr val="tx1"/>
                </a:solidFill>
              </a:rPr>
              <a:t>MA = </a:t>
            </a:r>
            <a:r>
              <a:rPr lang="en-US" u="sng" dirty="0" err="1" smtClean="0">
                <a:solidFill>
                  <a:schemeClr val="tx1"/>
                </a:solidFill>
              </a:rPr>
              <a:t>Fr</a:t>
            </a:r>
            <a:r>
              <a:rPr lang="en-US" dirty="0" smtClean="0">
                <a:solidFill>
                  <a:schemeClr val="tx1"/>
                </a:solidFill>
              </a:rPr>
              <a:t>           MA = </a:t>
            </a:r>
            <a:r>
              <a:rPr lang="en-US" u="sng" dirty="0" smtClean="0">
                <a:solidFill>
                  <a:schemeClr val="tx1"/>
                </a:solidFill>
              </a:rPr>
              <a:t>de</a:t>
            </a:r>
            <a:r>
              <a:rPr lang="en-US" dirty="0" smtClean="0">
                <a:solidFill>
                  <a:schemeClr val="tx1"/>
                </a:solidFill>
              </a:rPr>
              <a:t> </a:t>
            </a:r>
          </a:p>
          <a:p>
            <a:pPr marL="609600" indent="-609600" algn="l" eaLnBrk="1" hangingPunct="1"/>
            <a:r>
              <a:rPr lang="en-US" dirty="0" smtClean="0">
                <a:solidFill>
                  <a:schemeClr val="tx1"/>
                </a:solidFill>
              </a:rPr>
              <a:t>				 Fe     	       </a:t>
            </a:r>
            <a:r>
              <a:rPr lang="en-US" dirty="0" err="1" smtClean="0">
                <a:solidFill>
                  <a:schemeClr val="tx1"/>
                </a:solidFill>
              </a:rPr>
              <a:t>dr</a:t>
            </a:r>
            <a:endParaRPr lang="en-US" dirty="0" smtClean="0">
              <a:solidFill>
                <a:schemeClr val="tx1"/>
              </a:solidFill>
            </a:endParaRPr>
          </a:p>
          <a:p>
            <a:pPr marL="609600" indent="-609600" eaLnBrk="1" hangingPunct="1"/>
            <a:r>
              <a:rPr lang="en-US" dirty="0" smtClean="0">
                <a:solidFill>
                  <a:schemeClr val="tx1"/>
                </a:solidFill>
              </a:rPr>
              <a:t>Rearrange the MA formula to calculate</a:t>
            </a:r>
          </a:p>
          <a:p>
            <a:pPr marL="609600" indent="-609600" algn="l" eaLnBrk="1" hangingPunct="1">
              <a:buFont typeface="Arial" charset="0"/>
              <a:buAutoNum type="arabicPeriod"/>
            </a:pPr>
            <a:r>
              <a:rPr lang="en-US" dirty="0" err="1" smtClean="0">
                <a:solidFill>
                  <a:schemeClr val="tx1"/>
                </a:solidFill>
              </a:rPr>
              <a:t>Fr</a:t>
            </a:r>
            <a:endParaRPr lang="en-US" dirty="0" smtClean="0">
              <a:solidFill>
                <a:schemeClr val="tx1"/>
              </a:solidFill>
            </a:endParaRPr>
          </a:p>
          <a:p>
            <a:pPr marL="609600" indent="-609600" algn="l" eaLnBrk="1" hangingPunct="1">
              <a:buFont typeface="Arial" charset="0"/>
              <a:buAutoNum type="arabicPeriod"/>
            </a:pPr>
            <a:endParaRPr lang="en-US" dirty="0" smtClean="0">
              <a:solidFill>
                <a:schemeClr val="tx1"/>
              </a:solidFill>
            </a:endParaRPr>
          </a:p>
          <a:p>
            <a:pPr marL="609600" indent="-609600" algn="l" eaLnBrk="1" hangingPunct="1">
              <a:buFont typeface="Arial" charset="0"/>
              <a:buAutoNum type="arabicPeriod"/>
            </a:pPr>
            <a:endParaRPr lang="en-US" dirty="0" smtClean="0">
              <a:solidFill>
                <a:schemeClr val="tx1"/>
              </a:solidFill>
            </a:endParaRPr>
          </a:p>
          <a:p>
            <a:pPr marL="609600" indent="-609600" algn="l" eaLnBrk="1" hangingPunct="1">
              <a:buFont typeface="Arial" charset="0"/>
              <a:buAutoNum type="arabicPeriod"/>
            </a:pPr>
            <a:r>
              <a:rPr lang="en-US" dirty="0" err="1" smtClean="0">
                <a:solidFill>
                  <a:schemeClr val="tx1"/>
                </a:solidFill>
              </a:rPr>
              <a:t>dr</a:t>
            </a:r>
            <a:endParaRPr lang="en-US" dirty="0" smtClean="0">
              <a:solidFill>
                <a:schemeClr val="tx1"/>
              </a:solidFill>
            </a:endParaRPr>
          </a:p>
        </p:txBody>
      </p:sp>
      <p:sp>
        <p:nvSpPr>
          <p:cNvPr id="2" name="TextBox 1"/>
          <p:cNvSpPr txBox="1"/>
          <p:nvPr/>
        </p:nvSpPr>
        <p:spPr>
          <a:xfrm>
            <a:off x="228600" y="838200"/>
            <a:ext cx="2514600" cy="1384995"/>
          </a:xfrm>
          <a:prstGeom prst="rect">
            <a:avLst/>
          </a:prstGeom>
          <a:noFill/>
        </p:spPr>
        <p:txBody>
          <a:bodyPr wrap="square" rtlCol="0">
            <a:spAutoFit/>
          </a:bodyPr>
          <a:lstStyle/>
          <a:p>
            <a:r>
              <a:rPr lang="en-US" sz="2800" dirty="0" smtClean="0">
                <a:solidFill>
                  <a:srgbClr val="FF0000"/>
                </a:solidFill>
              </a:rPr>
              <a:t>Write the questions &amp; equations: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57200" y="76200"/>
            <a:ext cx="8229600" cy="838200"/>
          </a:xfrm>
        </p:spPr>
        <p:txBody>
          <a:bodyPr/>
          <a:lstStyle/>
          <a:p>
            <a:r>
              <a:rPr lang="en-US" dirty="0" smtClean="0"/>
              <a:t>9.</a:t>
            </a:r>
          </a:p>
        </p:txBody>
      </p:sp>
      <p:sp>
        <p:nvSpPr>
          <p:cNvPr id="25603" name="Rectangle 3"/>
          <p:cNvSpPr>
            <a:spLocks noGrp="1"/>
          </p:cNvSpPr>
          <p:nvPr>
            <p:ph type="body" idx="1"/>
          </p:nvPr>
        </p:nvSpPr>
        <p:spPr>
          <a:xfrm>
            <a:off x="152400" y="990600"/>
            <a:ext cx="8763000" cy="5715000"/>
          </a:xfrm>
        </p:spPr>
        <p:txBody>
          <a:bodyPr/>
          <a:lstStyle/>
          <a:p>
            <a:pPr>
              <a:buFont typeface="Arial" charset="0"/>
              <a:buNone/>
            </a:pPr>
            <a:r>
              <a:rPr lang="en-US" dirty="0" smtClean="0"/>
              <a:t>	An Archimedean screw is a screw within a closely fitting cover, so that water can be raised when the screw is turned. Suppose the screw has a mechanical advantage of 12.5. If the screw is turned several times, so that the effort distance is 15.7 m, how far has the water been lifted upward by the screw (resistance distance</a:t>
            </a:r>
            <a:r>
              <a:rPr lang="en-US" dirty="0" smtClean="0"/>
              <a:t>)?</a:t>
            </a:r>
          </a:p>
          <a:p>
            <a:pPr marL="0" indent="0" eaLnBrk="1" hangingPunct="1">
              <a:buNone/>
            </a:pPr>
            <a:r>
              <a:rPr lang="en-US" dirty="0"/>
              <a:t>Q				Ra</a:t>
            </a:r>
          </a:p>
          <a:p>
            <a:pPr marL="0" indent="0" eaLnBrk="1" hangingPunct="1">
              <a:buNone/>
            </a:pPr>
            <a:r>
              <a:rPr lang="en-US" sz="2400" dirty="0"/>
              <a:t> </a:t>
            </a:r>
            <a:r>
              <a:rPr lang="en-US" dirty="0"/>
              <a:t>I				</a:t>
            </a:r>
          </a:p>
          <a:p>
            <a:pPr marL="0" indent="0" eaLnBrk="1" hangingPunct="1">
              <a:buNone/>
            </a:pPr>
            <a:r>
              <a:rPr lang="en-US" sz="2400" dirty="0"/>
              <a:t> 				</a:t>
            </a:r>
            <a:r>
              <a:rPr lang="en-US" dirty="0"/>
              <a:t>C</a:t>
            </a:r>
          </a:p>
          <a:p>
            <a:pPr marL="0" indent="0" eaLnBrk="1" hangingPunct="1">
              <a:buNone/>
            </a:pPr>
            <a:r>
              <a:rPr lang="en-US" dirty="0"/>
              <a:t>F</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57200" y="76200"/>
            <a:ext cx="8229600" cy="838200"/>
          </a:xfrm>
        </p:spPr>
        <p:txBody>
          <a:bodyPr/>
          <a:lstStyle/>
          <a:p>
            <a:r>
              <a:rPr lang="en-US" dirty="0" smtClean="0"/>
              <a:t>10.</a:t>
            </a:r>
          </a:p>
        </p:txBody>
      </p:sp>
      <p:sp>
        <p:nvSpPr>
          <p:cNvPr id="26627" name="Rectangle 3"/>
          <p:cNvSpPr>
            <a:spLocks noGrp="1"/>
          </p:cNvSpPr>
          <p:nvPr>
            <p:ph type="body" idx="1"/>
          </p:nvPr>
        </p:nvSpPr>
        <p:spPr>
          <a:xfrm>
            <a:off x="457200" y="914400"/>
            <a:ext cx="8229600" cy="5211763"/>
          </a:xfrm>
        </p:spPr>
        <p:txBody>
          <a:bodyPr/>
          <a:lstStyle/>
          <a:p>
            <a:pPr>
              <a:buFont typeface="Arial" charset="0"/>
              <a:buNone/>
            </a:pPr>
            <a:r>
              <a:rPr lang="en-US" dirty="0" smtClean="0"/>
              <a:t> 	It has been proposed that the stones of the Pyramids in Egypt were raised by using ramps. Suppose one of these ramps had a mechanical advantage of 3.86. If an effort force of 6350 N was provided by laborers, what would the resistance force on the stone have been</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a:t>F</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n-US" smtClean="0"/>
              <a:t>Summary</a:t>
            </a:r>
          </a:p>
        </p:txBody>
      </p:sp>
      <p:sp>
        <p:nvSpPr>
          <p:cNvPr id="20482" name="Rectangle 3"/>
          <p:cNvSpPr>
            <a:spLocks noGrp="1"/>
          </p:cNvSpPr>
          <p:nvPr>
            <p:ph type="body" idx="1"/>
          </p:nvPr>
        </p:nvSpPr>
        <p:spPr/>
        <p:txBody>
          <a:bodyPr/>
          <a:lstStyle/>
          <a:p>
            <a:pPr algn="ctr" eaLnBrk="1" hangingPunct="1">
              <a:buFont typeface="Arial" charset="0"/>
              <a:buNone/>
            </a:pPr>
            <a:r>
              <a:rPr lang="en-US" sz="4400" smtClean="0"/>
              <a:t>TOD</a:t>
            </a:r>
          </a:p>
          <a:p>
            <a:pPr algn="ctr" eaLnBrk="1" hangingPunct="1">
              <a:buFont typeface="Arial" charset="0"/>
              <a:buNone/>
            </a:pPr>
            <a:r>
              <a:rPr lang="en-US" sz="4400" smtClean="0"/>
              <a:t>What do you need help with in solving Mechanical Advantage Word problems?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1.</a:t>
            </a:r>
          </a:p>
        </p:txBody>
      </p:sp>
      <p:sp>
        <p:nvSpPr>
          <p:cNvPr id="14338" name="Content Placeholder 2"/>
          <p:cNvSpPr>
            <a:spLocks noGrp="1"/>
          </p:cNvSpPr>
          <p:nvPr>
            <p:ph idx="1"/>
          </p:nvPr>
        </p:nvSpPr>
        <p:spPr/>
        <p:txBody>
          <a:bodyPr/>
          <a:lstStyle/>
          <a:p>
            <a:pPr marL="0" indent="0" eaLnBrk="1" hangingPunct="1">
              <a:buNone/>
            </a:pPr>
            <a:r>
              <a:rPr lang="en-US" dirty="0" smtClean="0"/>
              <a:t>To pry a wooden board off of a tree house, you can apply a force of 50 N to a lever. The lever applies a force of 750 N to the board. What is the mechanical advantage of the lever</a:t>
            </a:r>
            <a:r>
              <a:rPr lang="en-US" dirty="0" smtClean="0"/>
              <a:t>?</a:t>
            </a:r>
          </a:p>
          <a:p>
            <a:pPr marL="0" indent="0" eaLnBrk="1" hangingPunct="1">
              <a:buNone/>
            </a:pPr>
            <a:r>
              <a:rPr lang="en-US" dirty="0" smtClean="0"/>
              <a:t>Q				Ra</a:t>
            </a:r>
          </a:p>
          <a:p>
            <a:pPr marL="0" indent="0" eaLnBrk="1" hangingPunct="1">
              <a:buNone/>
            </a:pPr>
            <a:endParaRPr lang="en-US" dirty="0"/>
          </a:p>
          <a:p>
            <a:pPr marL="0" indent="0" eaLnBrk="1" hangingPunct="1">
              <a:buNone/>
            </a:pPr>
            <a:r>
              <a:rPr lang="en-US" dirty="0" smtClean="0"/>
              <a:t>I				C</a:t>
            </a:r>
          </a:p>
          <a:p>
            <a:pPr marL="0" indent="0" eaLnBrk="1" hangingPunct="1">
              <a:buNone/>
            </a:pPr>
            <a:endParaRPr lang="en-US" dirty="0"/>
          </a:p>
          <a:p>
            <a:pPr marL="0" indent="0" eaLnBrk="1" hangingPunct="1">
              <a:buNone/>
            </a:pPr>
            <a:r>
              <a:rPr lang="en-US" dirty="0" smtClean="0"/>
              <a:t>F</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2.</a:t>
            </a:r>
          </a:p>
        </p:txBody>
      </p:sp>
      <p:sp>
        <p:nvSpPr>
          <p:cNvPr id="15362" name="Content Placeholder 2"/>
          <p:cNvSpPr>
            <a:spLocks noGrp="1"/>
          </p:cNvSpPr>
          <p:nvPr>
            <p:ph idx="1"/>
          </p:nvPr>
        </p:nvSpPr>
        <p:spPr/>
        <p:txBody>
          <a:bodyPr/>
          <a:lstStyle/>
          <a:p>
            <a:pPr marL="0" indent="0" eaLnBrk="1" hangingPunct="1">
              <a:buNone/>
            </a:pPr>
            <a:r>
              <a:rPr lang="en-US" dirty="0" smtClean="0"/>
              <a:t>To lift a block on a movable pulley, you can apply a force of 50 N to a rope. The rope applies a force of 700 N to the block. What is the mechanical advantage of the pulley</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smtClean="0"/>
              <a:t>F</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3.</a:t>
            </a:r>
          </a:p>
        </p:txBody>
      </p:sp>
      <p:sp>
        <p:nvSpPr>
          <p:cNvPr id="16386" name="Content Placeholder 2"/>
          <p:cNvSpPr>
            <a:spLocks noGrp="1"/>
          </p:cNvSpPr>
          <p:nvPr>
            <p:ph idx="1"/>
          </p:nvPr>
        </p:nvSpPr>
        <p:spPr/>
        <p:txBody>
          <a:bodyPr/>
          <a:lstStyle/>
          <a:p>
            <a:pPr marL="0" indent="0" eaLnBrk="1" hangingPunct="1">
              <a:buNone/>
            </a:pPr>
            <a:r>
              <a:rPr lang="en-US" dirty="0" smtClean="0"/>
              <a:t>If an engine has a weight of 1,800 N, how much force will be required to lift the engine with a pulley system that has a mechanical advantage of 6</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smtClean="0"/>
              <a:t>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4.</a:t>
            </a:r>
          </a:p>
        </p:txBody>
      </p:sp>
      <p:sp>
        <p:nvSpPr>
          <p:cNvPr id="17410" name="Content Placeholder 2"/>
          <p:cNvSpPr>
            <a:spLocks noGrp="1"/>
          </p:cNvSpPr>
          <p:nvPr>
            <p:ph idx="1"/>
          </p:nvPr>
        </p:nvSpPr>
        <p:spPr/>
        <p:txBody>
          <a:bodyPr/>
          <a:lstStyle/>
          <a:p>
            <a:pPr marL="0" indent="0" eaLnBrk="1" hangingPunct="1">
              <a:buNone/>
            </a:pPr>
            <a:r>
              <a:rPr lang="en-US" dirty="0" smtClean="0"/>
              <a:t>To pull a weed out of a garden, you can apply a force of 50 N to the shovel. The shovel applies a force of 600 N to the weed. What is the mechanical advantage of the shovel</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smtClean="0"/>
              <a:t>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5.</a:t>
            </a:r>
          </a:p>
        </p:txBody>
      </p:sp>
      <p:sp>
        <p:nvSpPr>
          <p:cNvPr id="18434" name="Content Placeholder 2"/>
          <p:cNvSpPr>
            <a:spLocks noGrp="1"/>
          </p:cNvSpPr>
          <p:nvPr>
            <p:ph idx="1"/>
          </p:nvPr>
        </p:nvSpPr>
        <p:spPr>
          <a:xfrm>
            <a:off x="457200" y="1371600"/>
            <a:ext cx="8229600" cy="4525963"/>
          </a:xfrm>
        </p:spPr>
        <p:txBody>
          <a:bodyPr/>
          <a:lstStyle/>
          <a:p>
            <a:pPr marL="0" indent="0" eaLnBrk="1" hangingPunct="1">
              <a:buFont typeface="Arial" charset="0"/>
              <a:buNone/>
            </a:pPr>
            <a:r>
              <a:rPr lang="en-US" dirty="0" smtClean="0"/>
              <a:t>Suppose you need to remove a nail from a board by using a claw hammer. What is the distance of effort for a claw hammer if the distance of resistance is 2.0 cm and the mechanical advantage is 5.5</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smtClean="0"/>
              <a:t>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0"/>
            <a:ext cx="8229600" cy="1143000"/>
          </a:xfrm>
        </p:spPr>
        <p:txBody>
          <a:bodyPr/>
          <a:lstStyle/>
          <a:p>
            <a:pPr eaLnBrk="1" hangingPunct="1"/>
            <a:r>
              <a:rPr lang="en-US" dirty="0" smtClean="0"/>
              <a:t>6.</a:t>
            </a:r>
          </a:p>
        </p:txBody>
      </p:sp>
      <p:sp>
        <p:nvSpPr>
          <p:cNvPr id="19458" name="Content Placeholder 2"/>
          <p:cNvSpPr>
            <a:spLocks noGrp="1"/>
          </p:cNvSpPr>
          <p:nvPr>
            <p:ph idx="1"/>
          </p:nvPr>
        </p:nvSpPr>
        <p:spPr>
          <a:xfrm>
            <a:off x="457200" y="990600"/>
            <a:ext cx="8534400" cy="4525963"/>
          </a:xfrm>
        </p:spPr>
        <p:txBody>
          <a:bodyPr/>
          <a:lstStyle/>
          <a:p>
            <a:pPr marL="0" indent="0" eaLnBrk="1" hangingPunct="1">
              <a:buFont typeface="Arial" charset="0"/>
              <a:buNone/>
            </a:pPr>
            <a:r>
              <a:rPr lang="en-US" dirty="0" smtClean="0"/>
              <a:t>A mover uses a ramp to load a crate of nails onto a truck. The crate, which must </a:t>
            </a:r>
            <a:r>
              <a:rPr lang="en-US" dirty="0" smtClean="0"/>
              <a:t>be lifted </a:t>
            </a:r>
            <a:r>
              <a:rPr lang="en-US" dirty="0" smtClean="0"/>
              <a:t>1.4 m from the street to the bed of the truck, is pushed along the length of </a:t>
            </a:r>
            <a:r>
              <a:rPr lang="en-US" dirty="0" smtClean="0"/>
              <a:t>the ramp</a:t>
            </a:r>
            <a:r>
              <a:rPr lang="en-US" dirty="0" smtClean="0"/>
              <a:t>. If the ramp is 4.6 m long and friction between the ramp and crate can be ignored</a:t>
            </a:r>
            <a:r>
              <a:rPr lang="en-US" dirty="0" smtClean="0"/>
              <a:t>, what </a:t>
            </a:r>
            <a:r>
              <a:rPr lang="en-US" dirty="0" smtClean="0"/>
              <a:t>is the mechanical advantage of the ramp</a:t>
            </a:r>
            <a:r>
              <a:rPr lang="en-US" dirty="0" smtClean="0"/>
              <a:t>?</a:t>
            </a:r>
          </a:p>
          <a:p>
            <a:pPr marL="0" indent="0" eaLnBrk="1" hangingPunct="1">
              <a:buNone/>
            </a:pPr>
            <a:r>
              <a:rPr lang="en-US" dirty="0"/>
              <a:t>Q				Ra</a:t>
            </a:r>
          </a:p>
          <a:p>
            <a:pPr marL="0" indent="0" eaLnBrk="1" hangingPunct="1">
              <a:buNone/>
            </a:pPr>
            <a:r>
              <a:rPr lang="en-US" sz="2400" dirty="0" smtClean="0"/>
              <a:t> </a:t>
            </a:r>
            <a:r>
              <a:rPr lang="en-US" dirty="0" smtClean="0"/>
              <a:t>I</a:t>
            </a:r>
            <a:r>
              <a:rPr lang="en-US" dirty="0"/>
              <a:t>				</a:t>
            </a:r>
          </a:p>
          <a:p>
            <a:pPr marL="0" indent="0" eaLnBrk="1" hangingPunct="1">
              <a:buNone/>
            </a:pPr>
            <a:r>
              <a:rPr lang="en-US" sz="2400" dirty="0" smtClean="0"/>
              <a:t> 				</a:t>
            </a:r>
            <a:r>
              <a:rPr lang="en-US" dirty="0" smtClean="0"/>
              <a:t>C</a:t>
            </a:r>
            <a:endParaRPr lang="en-US" dirty="0"/>
          </a:p>
          <a:p>
            <a:pPr marL="0" indent="0" eaLnBrk="1" hangingPunct="1">
              <a:buNone/>
            </a:pPr>
            <a:r>
              <a:rPr lang="en-US" dirty="0" smtClean="0"/>
              <a:t>F</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smtClean="0"/>
              <a:t>7.</a:t>
            </a:r>
          </a:p>
        </p:txBody>
      </p:sp>
      <p:sp>
        <p:nvSpPr>
          <p:cNvPr id="24579" name="Rectangle 3"/>
          <p:cNvSpPr>
            <a:spLocks noGrp="1"/>
          </p:cNvSpPr>
          <p:nvPr>
            <p:ph type="body" idx="1"/>
          </p:nvPr>
        </p:nvSpPr>
        <p:spPr>
          <a:xfrm>
            <a:off x="228600" y="1417638"/>
            <a:ext cx="8763000" cy="4708525"/>
          </a:xfrm>
        </p:spPr>
        <p:txBody>
          <a:bodyPr/>
          <a:lstStyle/>
          <a:p>
            <a:pPr>
              <a:buFont typeface="Arial" charset="0"/>
              <a:buNone/>
            </a:pPr>
            <a:r>
              <a:rPr lang="en-US" dirty="0" smtClean="0"/>
              <a:t>	The </a:t>
            </a:r>
            <a:r>
              <a:rPr lang="en-US" dirty="0" smtClean="0"/>
              <a:t>power steering in an automobile </a:t>
            </a:r>
            <a:r>
              <a:rPr lang="en-US" dirty="0" smtClean="0"/>
              <a:t>has mechanical </a:t>
            </a:r>
            <a:r>
              <a:rPr lang="en-US" dirty="0" smtClean="0"/>
              <a:t>advantage of roughly 75. If the effort force on the steering wheel is 49 N, what is the resistance force that turns the car’s front wheels</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a:t>F</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US" smtClean="0"/>
              <a:t>8.</a:t>
            </a:r>
          </a:p>
        </p:txBody>
      </p:sp>
      <p:sp>
        <p:nvSpPr>
          <p:cNvPr id="27651" name="Rectangle 3"/>
          <p:cNvSpPr>
            <a:spLocks noGrp="1"/>
          </p:cNvSpPr>
          <p:nvPr>
            <p:ph type="body" idx="1"/>
          </p:nvPr>
        </p:nvSpPr>
        <p:spPr>
          <a:xfrm>
            <a:off x="457200" y="1295400"/>
            <a:ext cx="8229600" cy="4525963"/>
          </a:xfrm>
        </p:spPr>
        <p:txBody>
          <a:bodyPr/>
          <a:lstStyle/>
          <a:p>
            <a:pPr>
              <a:buFont typeface="Arial" charset="0"/>
              <a:buNone/>
            </a:pPr>
            <a:r>
              <a:rPr lang="en-US" dirty="0" smtClean="0"/>
              <a:t>	An </a:t>
            </a:r>
            <a:r>
              <a:rPr lang="en-US" dirty="0" smtClean="0"/>
              <a:t>axe used to split wood is driven into a piece of wood for an effort distance of 3.0 cm. If the mechanical advantage of the axe is 0.85, how far apart (resistance distance) is the wood split</a:t>
            </a:r>
            <a:r>
              <a:rPr lang="en-US" dirty="0" smtClean="0"/>
              <a:t>?</a:t>
            </a:r>
          </a:p>
          <a:p>
            <a:pPr marL="0" indent="0" eaLnBrk="1" hangingPunct="1">
              <a:buNone/>
            </a:pPr>
            <a:r>
              <a:rPr lang="en-US" dirty="0"/>
              <a:t>Q				Ra</a:t>
            </a:r>
          </a:p>
          <a:p>
            <a:pPr marL="0" indent="0" eaLnBrk="1" hangingPunct="1">
              <a:buNone/>
            </a:pPr>
            <a:endParaRPr lang="en-US" dirty="0"/>
          </a:p>
          <a:p>
            <a:pPr marL="0" indent="0" eaLnBrk="1" hangingPunct="1">
              <a:buNone/>
            </a:pPr>
            <a:r>
              <a:rPr lang="en-US" dirty="0"/>
              <a:t>I				C</a:t>
            </a:r>
          </a:p>
          <a:p>
            <a:pPr marL="0" indent="0" eaLnBrk="1" hangingPunct="1">
              <a:buNone/>
            </a:pPr>
            <a:endParaRPr lang="en-US" dirty="0"/>
          </a:p>
          <a:p>
            <a:pPr marL="0" indent="0" eaLnBrk="1" hangingPunct="1">
              <a:buNone/>
            </a:pPr>
            <a:r>
              <a:rPr lang="en-US" dirty="0"/>
              <a:t>F</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327</Words>
  <Application>Microsoft Office PowerPoint</Application>
  <PresentationFormat>On-screen Show (4:3)</PresentationFormat>
  <Paragraphs>81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Activator</vt:lpstr>
      <vt:lpstr>1.</vt:lpstr>
      <vt:lpstr>2.</vt:lpstr>
      <vt:lpstr>3.</vt:lpstr>
      <vt:lpstr>4.</vt:lpstr>
      <vt:lpstr>5.</vt:lpstr>
      <vt:lpstr>6.</vt:lpstr>
      <vt:lpstr>7.</vt:lpstr>
      <vt:lpstr>8.</vt:lpstr>
      <vt:lpstr>9.</vt:lpstr>
      <vt:lpstr>10.</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LASSETTER, DEVON ALAINE</cp:lastModifiedBy>
  <cp:revision>12</cp:revision>
  <dcterms:created xsi:type="dcterms:W3CDTF">2013-02-15T10:02:03Z</dcterms:created>
  <dcterms:modified xsi:type="dcterms:W3CDTF">2016-12-09T20:01:27Z</dcterms:modified>
</cp:coreProperties>
</file>