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15" r:id="rId9"/>
    <p:sldId id="264" r:id="rId10"/>
    <p:sldId id="316" r:id="rId11"/>
    <p:sldId id="317" r:id="rId12"/>
    <p:sldId id="318" r:id="rId13"/>
    <p:sldId id="269" r:id="rId14"/>
    <p:sldId id="319" r:id="rId15"/>
    <p:sldId id="325" r:id="rId16"/>
    <p:sldId id="326" r:id="rId17"/>
    <p:sldId id="320" r:id="rId18"/>
    <p:sldId id="321" r:id="rId19"/>
    <p:sldId id="322" r:id="rId20"/>
    <p:sldId id="324" r:id="rId21"/>
    <p:sldId id="323" r:id="rId22"/>
    <p:sldId id="279" r:id="rId23"/>
    <p:sldId id="328" r:id="rId24"/>
    <p:sldId id="281" r:id="rId25"/>
    <p:sldId id="329" r:id="rId26"/>
    <p:sldId id="330" r:id="rId27"/>
    <p:sldId id="331" r:id="rId28"/>
    <p:sldId id="332" r:id="rId29"/>
    <p:sldId id="333" r:id="rId30"/>
    <p:sldId id="334" r:id="rId31"/>
    <p:sldId id="343" r:id="rId32"/>
    <p:sldId id="344" r:id="rId33"/>
    <p:sldId id="345" r:id="rId34"/>
    <p:sldId id="346" r:id="rId35"/>
    <p:sldId id="355" r:id="rId36"/>
    <p:sldId id="358" r:id="rId37"/>
    <p:sldId id="347" r:id="rId38"/>
    <p:sldId id="348" r:id="rId39"/>
    <p:sldId id="351" r:id="rId40"/>
    <p:sldId id="356" r:id="rId41"/>
    <p:sldId id="353" r:id="rId42"/>
    <p:sldId id="300" r:id="rId43"/>
    <p:sldId id="301" r:id="rId44"/>
    <p:sldId id="302" r:id="rId45"/>
    <p:sldId id="303" r:id="rId46"/>
    <p:sldId id="304" r:id="rId47"/>
    <p:sldId id="357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1" autoAdjust="0"/>
    <p:restoredTop sz="98986" autoAdjust="0"/>
  </p:normalViewPr>
  <p:slideViewPr>
    <p:cSldViewPr>
      <p:cViewPr varScale="1">
        <p:scale>
          <a:sx n="79" d="100"/>
          <a:sy n="79" d="100"/>
        </p:scale>
        <p:origin x="7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218" cy="465062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66" y="1"/>
            <a:ext cx="3038216" cy="465062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r">
              <a:defRPr sz="1300"/>
            </a:lvl1pPr>
          </a:lstStyle>
          <a:p>
            <a:fld id="{EA689CC7-F6E7-4296-A777-55B92ED5022C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24"/>
            <a:ext cx="3038218" cy="465062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66" y="8829724"/>
            <a:ext cx="3038216" cy="465062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r">
              <a:defRPr sz="1300"/>
            </a:lvl1pPr>
          </a:lstStyle>
          <a:p>
            <a:fld id="{FB7ED39B-8F4A-44CD-91CE-90454530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5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2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6"/>
            <a:ext cx="5140324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fld id="{1AC9D03A-7F5A-4995-8305-02C9D107E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0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8FD62A-9140-4F82-963E-9A6C2CEAB60B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1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2BF5AB-6AF2-4B43-9711-55631CB55118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9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9D03A-7F5A-4995-8305-02C9D107EE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4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76532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10/3/2016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A83B5-B374-4F00-83BE-2A3C7F457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10/3/2016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1F21-D4A4-44EF-B7D3-2835365AD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10/3/2016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E206-2668-4BD0-AE89-819B4CB2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10/3/2016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F86251-25BF-4C04-9879-D5E697482F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10/3/2016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1A72-090C-4D78-A6EA-328E11E818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10/3/2016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887C-F72F-4220-A352-30347332E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2930-7659-4FAC-9F95-CE125FEAA0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10/3/2016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10/3/2016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B007-9C4D-471B-A058-EB8B1D72AF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10/3/2016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725-E0BF-4A52-9134-0373C08C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10/3/2016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70D86-213E-42E3-A4B2-1A5388873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10/3/2016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0B362-DCC5-4719-99D1-66610B5F9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</a:defRPr>
            </a:lvl1pPr>
          </a:lstStyle>
          <a:p>
            <a:fld id="{8CBA1591-6BFE-46D6-A973-52A8C4D066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 autoUpdateAnimBg="0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lang="en-US" sz="4200" b="1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redir?resid=9749E9BE7E20F004!44546&amp;authkey=!AIkxRTbwSvuLkbk&amp;ithint=video,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nedrive.live.com/redir?resid=9749E9BE7E20F004!8935&amp;authkey=!AEEOwOPL98Mngkk&amp;ithint=video,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307283"/>
            <a:ext cx="84201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Evolution and Ecology</a:t>
            </a:r>
          </a:p>
        </p:txBody>
      </p:sp>
      <p:pic>
        <p:nvPicPr>
          <p:cNvPr id="2052" name="Picture 6" descr="http://farm3.static.flickr.com/2304/2166137862_bd8a0c1e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1894"/>
            <a:ext cx="6629400" cy="49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01130" y="5906825"/>
            <a:ext cx="78856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It is not the strongest of the species that survives, nor the most intelligent that survives. It is the one that is the most adaptable to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change.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Charles Darwin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 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9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Each organism has a particular type of environment where it can survive.  This is its </a:t>
            </a:r>
            <a:r>
              <a:rPr lang="en-US" dirty="0" smtClean="0">
                <a:solidFill>
                  <a:srgbClr val="FFFF00"/>
                </a:solidFill>
              </a:rPr>
              <a:t>habitat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Habitats have a range of factors that influence the community that lives there – temperature, precipitation, etc.</a:t>
            </a:r>
          </a:p>
          <a:p>
            <a:r>
              <a:rPr lang="en-US" dirty="0" smtClean="0"/>
              <a:t>Some organisms have a single </a:t>
            </a:r>
            <a:r>
              <a:rPr lang="en-US" dirty="0" smtClean="0">
                <a:solidFill>
                  <a:srgbClr val="FFFF00"/>
                </a:solidFill>
              </a:rPr>
              <a:t>critical factor </a:t>
            </a:r>
            <a:r>
              <a:rPr lang="en-US" dirty="0" smtClean="0"/>
              <a:t>that plays the greatest role in determining its range.</a:t>
            </a:r>
          </a:p>
          <a:p>
            <a:pPr lvl="1"/>
            <a:r>
              <a:rPr lang="en-US" dirty="0"/>
              <a:t>Critical factors have a “Goldilocks Effect”, meaning there can be too much or too little of it.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Lives Where?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4572000"/>
          </a:xfrm>
        </p:spPr>
        <p:txBody>
          <a:bodyPr/>
          <a:lstStyle/>
          <a:p>
            <a:r>
              <a:rPr lang="en-US" dirty="0" smtClean="0"/>
              <a:t>When the right level of an environmental factor is present, population levels will be growing or at their peak.  This is the </a:t>
            </a:r>
            <a:r>
              <a:rPr lang="en-US" dirty="0" smtClean="0">
                <a:solidFill>
                  <a:srgbClr val="FFFF00"/>
                </a:solidFill>
              </a:rPr>
              <a:t>optimal range </a:t>
            </a:r>
            <a:r>
              <a:rPr lang="en-US" dirty="0" smtClean="0"/>
              <a:t>for that factor.</a:t>
            </a:r>
          </a:p>
          <a:p>
            <a:pPr lvl="1"/>
            <a:r>
              <a:rPr lang="en-US" dirty="0" smtClean="0"/>
              <a:t>At the </a:t>
            </a:r>
            <a:r>
              <a:rPr lang="en-US" dirty="0" smtClean="0">
                <a:solidFill>
                  <a:srgbClr val="FFFF00"/>
                </a:solidFill>
              </a:rPr>
              <a:t>zone of physiologic stress</a:t>
            </a:r>
            <a:r>
              <a:rPr lang="en-US" dirty="0" smtClean="0"/>
              <a:t>, levels of the factor are too high or too low.  The population barely survives.</a:t>
            </a:r>
          </a:p>
          <a:p>
            <a:pPr lvl="1"/>
            <a:r>
              <a:rPr lang="en-US" dirty="0" smtClean="0"/>
              <a:t>At the </a:t>
            </a:r>
            <a:r>
              <a:rPr lang="en-US" dirty="0" smtClean="0">
                <a:solidFill>
                  <a:srgbClr val="FFFF00"/>
                </a:solidFill>
              </a:rPr>
              <a:t>zone of intolerance</a:t>
            </a:r>
            <a:r>
              <a:rPr lang="en-US" dirty="0" smtClean="0"/>
              <a:t>, the population dies out.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7999"/>
            <a:ext cx="6934200" cy="36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919" y="518984"/>
            <a:ext cx="26670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Why do coniferous trees have such a wider range (3,5,6,7,8) than broadleaf deciduous trees (8)?</a:t>
            </a:r>
          </a:p>
          <a:p>
            <a:r>
              <a:rPr lang="en-US" dirty="0" smtClean="0"/>
              <a:t>Why are broadleaf trees more prevalent  than coniferous trees in areas where they can both survive?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 descr="http://avhs2.ednet.ns.ca/staff/wile/Major%20Biomes%20of%20North%20Ame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984"/>
            <a:ext cx="5905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53C89A-0088-4C64-9944-953CDF634499}" type="slidenum">
              <a:rPr lang="en-US" sz="1400" smtClean="0"/>
              <a:pPr eaLnBrk="1" hangingPunct="1"/>
              <a:t>13</a:t>
            </a:fld>
            <a:endParaRPr 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Adaptations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3657600"/>
          </a:xfrm>
        </p:spPr>
        <p:txBody>
          <a:bodyPr/>
          <a:lstStyle/>
          <a:p>
            <a:pPr eaLnBrk="1" hangingPunct="1"/>
            <a:r>
              <a:rPr lang="en-US" dirty="0" smtClean="0"/>
              <a:t>The range of tolerance for a species is largely defined by the presence of physical, behavioral, or physiologic adaptations.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Physical adaptations </a:t>
            </a:r>
            <a:r>
              <a:rPr lang="en-US" dirty="0" smtClean="0"/>
              <a:t>are structural differences in coloration, body shape, musculature, etc.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Behavioral adaptations </a:t>
            </a:r>
            <a:r>
              <a:rPr lang="en-US" dirty="0" smtClean="0"/>
              <a:t>include migration, or marking a territory.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Physiologic adaptations</a:t>
            </a:r>
            <a:r>
              <a:rPr lang="en-US" dirty="0" smtClean="0"/>
              <a:t>, such as skin tanning, occur at the cell or tissue level in an organism.</a:t>
            </a:r>
          </a:p>
        </p:txBody>
      </p:sp>
      <p:sp>
        <p:nvSpPr>
          <p:cNvPr id="2" name="AutoShape 2" descr="data:image/jpeg;base64,/9j/4AAQSkZJRgABAQAAAQABAAD/2wCEAAkGBxQTEhUUExQUFRUXFxgXGBgYFxgXGhgYGBwXHBgeHRoYHCggGh0lHBoWITEhJSkrLi4uFx8zODMsNygtLisBCgoKDg0OGhAQGiwkICQsLCwsLCwsLCwsLCwsLCwsLCwsLCwsLCwsLCwsLCwsLCwsLCwsLCwsLCwsLCwsLCwsLP/AABEIAO0A1AMBIgACEQEDEQH/xAAbAAACAwEBAQAAAAAAAAAAAAADBAIFBgEAB//EAD4QAAEDAgQDBgUDAgQFBQAAAAEAAhEDIQQSMUEFUWEGInGBkfATMqGx0cHh8UJSBxQjghUWYnKSJDM0osL/xAAZAQADAQEBAAAAAAAAAAAAAAAAAQIDBAX/xAAjEQACAgMAAgIDAQEAAAAAAAAAAQIRAxIhMUEEURMyYXEi/9oADAMBAAIRAxEAPwD5ViAWmADH2Qfilbup2ZdUksPrF0uz/Duo6/xGt6arOE7ITsxLnSvBq39D/Di/frDyH5TFPsNh9DWcT5Kx0z59Rp3TPRfQaXYzCsMl7z9E3S4Rg2aU5PUygZ82YwnQE+CMzCPOjHehX0k42iyzabQegCmeIW7lKUAYjCdmMS8SKZA62TTeyGJ/tHqtgcfVkEMtFwpni7RqC13JJsXDIUeyFc6ho11KbodgTq+qOdgr2txQTIJvsoVeLwAANRdY/mivItkL4fs3hWEF5znrYeibrfCDctGmPIaKlpYlpdLjJ8U8zGnUR5LN51VNCU0dqU3iCflib2XWVI/CBVIfJLjbZDzaE7fZYWjOUu8JVA6Zt0S2NxJHlZeOIJ6TokeL8QyNgQXH6dVcFs6RCTk+A6uPDTBuf7fei4Kwd/QR53VXgmyZN+quxWbFguuOOJusSoiGAt7sk8jqEp8YtN5lGqazzRW4a95dbu+CznBRIlDUTojOD3pfrCMWxA1H2SuEpQ/cG+yfw2GeTJm+yl0iaIFwaSInkFGvUkQGzFk9/wANk310Kaw/CQCZuDuotCoom4U9F5aA8KHOF5LYKF6ePqNs02VrR4poBP7qiwbRqCCNwnmO0gAAK1k1LUqLnFnOBDi08wu4fAtAuSTzlVzMY3+o6j6qWGxbjI2F5V/mRf5EP18HvmPmq+pRDTv90w/Fd3UXtcpCq68yoyZvomU/okRcO1ITDcRoOarDjhANwNL6kowxAAm9lksklwhTZYPxMXmwsUpisZPeAtzVZ8RzpE21M78lzMczjIho0T2k1QbMnWxQ1Np0XcBiPiTmILZ03ukcQ0vYBBMXB5JbhVbKYO5+xRGCoSVjT6WV5IJiSLolCsRroUvxCpmq5Jhov+V6i4uaQLXIHgE3EVDdLFw4iZBv+EZ2NBZEwYJjnyVHWblDXX1iOUaq8wnDW1Hte+QxsFzdJ3hNYuqhqIPCMe/K/wDp0G0np4Kk4w/NUMX8Fq8fjg4SBAAho08IjZZN9XvmNB9Su2OJQRtGNBMBhnSJsFfmg0DSVRO4oGiwuu0uJb3TujRBcXSdm7t+ivMCwmmNO7Y+f7/dVWExoJvExZOcO4j/AKmQ6P7vnslOClFoiatFvSpjeEwHBmiRYXh23VNuALTms7mvMsyT+iBxQJmFJ2I80JtEDey8wibpWTbA1S4mQV5HqOg/KvI6KjN06bv+2E1VqujVcFWYEC+ylXuCQdHRotW7BkqcECTz+n6JipiA2QDcgH8JaAWtE3i/VVdaoQX55ki0cuQ+yIpPgeSww2JY5zRMkAnWw6lEoYlpZUeTDQD94CpsAC0lsd5wk9BoB+qLQgH4WrST+bq9EFD7Kwe0Oiwkn0slsVVe2hmP9TojfmFGhIOW8DYf2jYq7ODFalEgCxufl/dTqkUo2Z/C43KRJubQmKVRrnOIMFwIQG8PAc7xOWUV+FI55pm2hCboTVB8BULZbmnb8ItRlMODsonediuswDnXAsIk9U1TwbZl1/ypckhlZieHF1Rrjp+iJTwZFQONmibDqrsYcRMIlKnIIAEqPyN8F2xR3DaZIMGC2TyS/EsXPdaYaBCsMe+Gho8+p2VDjTIPVd+HG4q35N4oWxuIIZA1IF+XuFX4dvdnrfy1TWIqh5Aa0zAFyIsLodVzabQNgL+PsrcCuqjdQzo9TijIgUgY5kkITeIM3os/+35UUh2Tw1QyragZcwncwqilxJs/+20D/pkfcp+k9r8oGjSHeUgn6SmDNTVxrpmNfqnMPmN3A5fqq7D8Yp5rtjr+Fa0a2aC1wK86eKUesx1rycqObNhblyQaYzmNN0cUL6hMZYGjR1WKYl0q34Uz8wXU66mOa8jcCi+GGCQL8/NRY/8ApvLgT4XCZpU5nmDBET7/AGTmAph7HNiXDTz/AHWlsSTfCow+Cc4uLrNm20AAx6lSbRDmd4glpBB5cwmjRLpaDOxA6JvCYfJbM2Sbg7x5I2BKympYQg55DpmI+iJguEvs4c9ephXFTAvcQ0NgAwAN1fcO4LUBIiAYiTuqi5yfEUo9oxDMA9tYHTprPRatlM5DlyZbW/lWg7PVdgw3m5H1RHcBrAGBciwDm+PNVpk+jWKoz3/DmkwWmdZ2Qzgm5yNoHrC0lLs1XdBjJPzSf0CfZ2YY0HOXGQJIAH3SXx8kvRLVsxVOgbxoLeaXMNPest3/AMuMM5ajxqIIBHnoq3iXZh/zE0yxouZiw8Un8bJH0TpwzuGqB5DWgn9fFTr16dAuDTnebwDZVfFeMNaSylYaE7n8eCzdXGdT9114PjqHZeSlGi04lxNzyYgev51VLW4i4a/hE+LIvYKtxIm40XQyh6ligTY7fVKYitJIKUYYUmXJU2MboYUOFrc13F4ANDSBz+kflHoYv4NMEMzOcd9ALwoVuLGAZBJPy5Yjxt9k+UIrS30TGEqQ6y9jW96YyyAY5H3Hqlmuup8APipBsrvhOJcSIN9NVnC9O8PxeRwI9Nih+AZ9EpVC9kFoDhY9eq8+mdD6IWDrZgHDcD0TDqsEgi5XkT8szq2CFOdyvI9J5A0XlNsNAWDw+YS2xcR+qngsEKZLgYJvpOk/yiMECQdBC41pIgGIEmL+S22NIoRp8PLXmpJ7xNufitNguHsqAF4MHYR9ykqTp1BmxV9hYaOvVdHx4bPo6SDsaGCGtDdramOZRGVbDU7JPE4y/ilqvEMrdY5bff7rv4vAy4+MB4odTHdY++/5WWxPF9b/AK/VU9ftA4G3nf8AlLYZvf8AOnd519UWjxktIzOF4AFwT1HNfN39o6rrMAE8gFbdmsDVrVWiSXH0aNSUWI+p0GB7bnrNrD7L5V/iF2maZo0XEtHzOkd4j9NPFbjtrihhMEWMJzPhs7n+4nx0818G4jXkuJj+bn30CqyRKtiCeclBquuhVKlwuV3XPgosA9StsNvRCqVdkBjifD3+y9KVgEZc+S9TEOvouUiuVWoAfq48zIMbRt6Lo4iBJDWyQACQLQqvPK853QD1RbAdfVzNM3MzPjqkgVx1Wyg1yQBg5FpPS7SjMN0AfR+zVIOptI5CRyVxVp3GUXjdU/ZXOaDS0bQrISx3e1C8vL+7J8DvwtJcAY0AleQzTkzJuvLOkVX8K/CvJkcyd0xRJiLciJ2VbRYXaGLz0upjFltrxve60oSfC7wAI1OtpNxA1iPFW1RzSO90jbTRUWAqw0Om146Bdr40mSHHpy9/lehg5BFLwTx2LdMNEjS/2VVxDGEAyYvpBJuunG3yl1z7hVeMxovDZ136rUYPFYjWPPX6pZji4qRpOcdDBNunn1Wl4NwkCC4SffqhKxWe4FwN74htzz0HO6+n9n+Gsw7IF3H5nHfoOQVFhawYABqrmliopudOy1qkSYP/ABT4jnqMaCYbOnWfwvlOIfYjmdffitj20xWer4352Gt1iaj9R19/opbGKPUKj9fAI9UDbmlKizAkx1l0FBBUsyADMKmXIMwuzZAA32KhnRkvUbBQM8XKTUMIgSAICisQWnREa5MR9W7KNd/lKRH9pP1K5i6VZzwW6dV7gtUsw9OnGgE/dWOHqtnW68nI/wDpltXwDSp1IvC8nnUp1dC8pFqZ744DSCYMiOgH5sgGpJEtB9ZOillE2Em3v0RcA3NUaHAgeHLZarphsWuIp5KeW1hca6mTr7sggCPGFLixMgAQOW5t6boQZAvBXppUqN0VXF33s0Ni9omf0WP4lXIdJJPrr5raYxtzYm0XM2WY4zRFzCAZ3hHaNoMPBb11H7Le4PiQyAA7SPBfGq7VoOy/GSIpOP8A2H/8/hCdEn1DAYuZkrQ1MZ/oHnBjX7rG8KxObS3vkrLEV4ZA0Wm3BGG7RV5M6kCDy57+KyuKd+Sr7j9Ukn37/hZmrUUNjJ0ak2KFU1QHPRQ6VIES1cabqdVDhMCQK7mQ5XpQAVrl2s2QhNTFNACjVMLlQQV4JDCBWPBsL8SqxvMj0Fyq4LUdgKBdXcR/Swx4k/ypm6i2I+iYXCsM2ggeGinTwVMd4NJUKbCTrFtFOriBTgTroF5iTKvgTW8EeYXki/FO2JjwXkrRO5T0HzlYCA4wLn3un+EkisGkh1wW+KUOHBI00+ZM4Zv+tTO+YDpB3WsVTMqGOOF3xcrYAmdIMnx8UrUaeZ+v4U+Lv/1nW0sfLW6C/ERtMcl6bN0L4mnA1nwP8KlrjMYPI/qrs97Yk8jJA57qL+E96TYR7/VIR874gyHEJAK44+B8V0aJXhOG+JWY0iQXX8NT9AUm6EXvBO0JbAfMiwdz8VpanGmvZrI8lju0HB3UXyGnI64Kr6GKLfDklF31AW/Fq0kk87e/eioKpTOIr5tEnUcmBCFIKEroKQDDb3UCFxlWESxuEwBQuBTcowgCTQjsCAHJmm68pgK4jVQBTdWlN0uGoAlC2fYSi4B72jUgT4a/dZGkwlfS+yQazDMbo4yT5kx9IWHyHUBN0Wba7hEacyJRK4LxYCBqYiI1TDKLQDpO3IJQSHAmYnZcIm37BUXSLAQuJ9uH17o15xPVeQVqynZTvA8fCB9V6kIIdN7Ecrb3Tpgi2ouLes+KBVy2hvUyU0zKgPH64bUJA1ANovIVfTxJiT5CU92ibJDrAZQPfNZmrjI0C9O7VmyNFhca0ai83XMfxPuEDewi1vH39Vn6NUmIt4qeLwrsvzH8oAzvFfmJ1Ruyjf8A1LecO+xSmNkG9032Y/8AkMjnHqpyfqyX4Nzj8Oa1NzXWAECduX1Xz3iOBdTeQRovqYPckg6yANdEDGcOpVhLgL3nfmQuXHk18kRkfJHIZWl432ddTMsu06c1RuwjhsV1KSfUaJiq8mThCBJCHATsAbWq84DhWkw682J5KnDk9w+tDgmAXjfCzQfGrTdp5hIsarjjvEfjlgAswRPMlVdIpgd+Ep06a6SoByYDLmCLEwlMQ2NwfBMMO10riteqGAai/wCi3fY7GtfTgglzXQBYWNx+o8l89p6K/wCymMFOuyfld3XeB0+qyyw2jQI+nYp8AEixEx5oVUuyFxMDYRFt0zUqSRFobE9Auhoe0TmG45HyXnjq5CDqrxYOt1Erysjho1cB0XkqH37ZTuIJkW9/yoMpE+O/gjUqGZoJHdgTziwsFOjRaAZzcx1CDPUrOMUyGNJ5b+7rN1KAzk7emq0HaPERlBJuJ6j08Fn2P8LnloOv1XpYf0RSD08PBm/7qOODxvIRKWKAufAecX+65i8UHWMQLfa/0V0MzHFDJ0Vz2FwWao550EfdVfEIJW54Hw/4eGpkavEnre30XP8AIlrDhE3SLmiIeGm4dvOhi3roj18MaTQHAAmDFraxPKxXmUwQ0EQYJ522k87ldac2UEFzrNk8xvG+y4tiaRW4nIGDOJOxH2hVHEuBl0OaABqTP0WhrBptMOAmf296o1JuaQR3d/LQeJQpOLJ/ww2L4ZmJDWw0T5xAP1hYzFshxHVfVKzHUpIaTLjAiRBO1r3cvmnHKWWs8ad42XVgns6NE7YgncFTsT5JGVYYCrDT4rqRQU8ggmmi0f3PkuuMjzVALuH6KCIXe/fRBcUgDsqaL1ZoLZQBZFnulACycwj4Ijmkwj4fVAH2rhOJBoWE5mAA2tEH9Co03OgGb2AvMAaJTgVM/BZsQ0QOcq1otMkExuNF5Uv3Yk3ZLIBq4z70XlwkOu7LOl4XlZrwFUd/TAjUe/JDzQCDsvYkOLrNgOERfl53JCA2SB+p1A2KwkzG22Y7tNiwahjQW9Nffiqp2I09BPRWvHcOYeYIifQGXSfM+4VEyk4glvPINdTE+QGvKRzXq45rXg0yT8RuFF2K+lvyq99W09F2vLSWnYkHx9haDG8I34lRreZHkvoNOrADZ7ohog+HlyWE7N081YGNL/ZbRlAucNWgRzI3Oi4vk9aRnMew9ctcWk2bHgQeqssMHFpeLNG/T2dVQtqZXACDIi+sX6xpOissLVk3LiD3WgWs3Ua6CL+C5kiYPoY4RpLagygWuZF9R00Ccp0zle4wDMAcy7lfYSh17MAc0y2TMajp0vbouULOHenKWno5roAN/OfNP2XqL4d2X5ge7ABFhf39V8q7VtjE1Z/uK+sNr30kS4SBJB2tytPkvmfbnBmniDI+YB3nefqt/jVsxxVIzJTODdYhLORMM69+S7Siwpmx80PPYeC5T+UoE3TA699vFcabKDjdeBQBIqcWKgwqZKAAEQU3hRLmxuQhvZZW3ZfCl9Zm4aZI6e/spk6VgfTcPVim1vQegHh0TdV5c2CYADfHddDKdgQ6BeLbbmF2rlJ7u7dtI3Xld8h5C0qbWiBptIBJ63K8l6rC4NsDDQJ8J6ry0plbP0Sxzw1oLTOhsR46eRCXw1dr9jF//HNbwkZj5hVVLFOe0XIBNxbY6dL/AH5psVaZBY0xEHbvagxubHeNBqsm6Mdr8C3GcO17MslucPccomIcRqdwGLG1mw5gaYb8F5A3Gcmm0HrmLXH/AKp6LYY6vlc3utyBuWTzc0uIjax5bqh4w3KAGtDnvIps7oMNaS4ET1DBr1WmLI09fsSfTN8MwrXENqtIa+zXhwa5p2c1riPiN5iNNxuxx7h5ZmcS2fiSMgJaadSTTOYxN2PBsb2N9LWhwxmc1HEFxqkNN75w0Cc2+Vz3WOw6wtwofFbWw9Se9mqsGhAzgkAm13Nb0uTuV1/luVr0XY92C4XnzPJgxY9cwH5W5dwvMcuY94SfI6A8+ir+xeDcKI7pa6SMgEZYyncSZzXnXVaTEYdwZuHMIdoYIsSPPTyXNk2lOzWMVVsqW8MZSg581tCA4aSfoNI3KKcO2mXQJ11/pBgGfT6I1XC1HukMLmlsgxEE5pvPX6o1fDujKWH5ReW6jaJ01ko0l9MlR6cxGOBc5hBy5cwjnlseg0VV8Eg/cR4EfSR5dE8zhdQw4XjWTYRYCd+7CmeF1JgEFuaQMwkgCBPqmsc/oKvrE2Yj/U5AjUbWnT/cQsX/AImGTT1JbIk9YN+q254PUJJIA8HAg+F1kv8AE3BOAY7KQ0WnWTA/XMrwwlGfUNo+bPC8zVSexcDF2kjbxZATNZlhGh3QHNhoPMkekflMCBXpXl4IAmxTabITSpoAI1absK8Z6gInuT6G/vlKzAdZansJ8zwRtr4mD76rLN+jA+hPYw274sCIi2u99eSG52V4iQ2LzaZEbI1KoQIkG5k8o/hQfibDKZM97wHKPFcHLE4pdB/GablxnpsvJbEM7xtl6Hlt9F5OgZTUHhucNa4gSe8ZDXC4sNN7zsVMNc6IyCQ4Ze7cCYgjWCNJ2KnjcCyAc9S4AFrEm03g3vtdL4ijOYZgchEG9m5chmR46LLyYEseXVHNZBzAtkaSXMYDM7/oCuYnDP8AhszNJOUjl8xvfYwNdlPK74ri0wAIkiJ/0w0aXNyPCFB1TMQBLiYiBJ5eMghJ3wCdHAZaTA24YQXEmB3WvDTbW+UE9AkuE4bJVbVdEZcoAd3HENcZEcmtA5XHK95UYKbQJbOpEyBsQSNf6vYSbcCCGhjS1jWw0C+sSAOokSlHI+p+yrLXgr/8u1rWOMNzRvE5YaRzAP67q2xXGe81s2sT1A5e9gqI4cAl7QbiXMMQ8sEEGbtIEOnxUWtaJLqjfhz3TJJDhEhxywJvN72IXXDM3w0izUO44IsAJ9PQoNXtCBYi552PpyWVxdXM4tL4dYEDkbjTaPJSp0Q1uXUdb+Oui6lO1ZomaT/mCBZsa9B46Ibu0Ii4H3WUxVTNZublmAsPCbTsn6VK14mPeqravIyxq9o3f0j36KrxnF69QRaL6wfv+E2zCyNvNddhI/KjcZisX2adWcXufEwDAAn3H0Uf+TTljOZmRpyv9h6LbVmDIHCe6+T4RB8RlJKXNQyWw6LkHrrEHlZT+UgzNLs3VNNzHCncgtMuJgC9ogbc9Ss5xXhr6IDXi4cfQhv4X1CjihIzCRzg/VuoSPGaVKpZwgAf0gD7q1kvoc9HyqZXiVd8b4aQRlJcGtiSZNyT+sKjWidiJyiNKCAiNagAwpGJW17DEChUGjpIJPKAR9ZWUw7Rcazb73V32RxeR7qbjE89CRt5/hZ54twdAbqpiiSAbuDRbQuaYg21Iv4oTM3xJN7hwk2AuD080tTol5aZIAEb2AuImOZCaNPvlsFxygzaJBnKLwbyvPXWLayx+Kx13jMeYGo2XkM0jaGEiBtEW0XFXQ/IVbGg5s4bBuQCSTuSep112XBRZmf3SS4EfNEjW0Dmf2KE3DBj5OpBmLCL3kb6+q7VqERLdyWmwMWJjx6zIXN74zE4S1z3AtJsS3vQIGQgOMWGayJVDQw02iPiNPeE6vA5wSCSDJjl4ixND4jQaZgZpiL5tAXXkgGD/KPiKRlhGoEQRqIFun7Ik+ILA4oHKQDOXKAekR9xPmUB7Se8dNhqbTt70Vg6h8RpIsdD4azG5BA9UDDuGe8zcCNW235Ad3wlKL4CCZ3MptLiC3MLkkwCL9YmIBEGED4IJIc0Ftm5SO6QNLb3Mza902wime8DlJgb3213BXKmKLRbKCDBG55d6SRI9haxkkXQVtMfMabC7TMZkdCZNr81FxJBBAGvMD66opxEzJDoAMGAbyDt/c09dVKg8XILuZEkx63C0WWuFpibcIYAyA3kBsm+95unMIyRoZA05e+Se/zEb9OYtJHht6IPxXB+obINssmTIJ0iICbz2umifDx/iNPeq8BaSIHM/j8oX+bF7DpY9P39VLMYB0HWTEAfqljzfYKSI1HGW5piSCOQcGx78VX4ukTDQb2IPJzZG50N9eaNjO8wc5EzNtAJA02MX66KmrV3OEtjKLlxEZSCNdhtAFz5K4zTIb4NZswDpymSCOu49UpiGxUNnEEHWelgT7+iC/EGRoBPqdNtTafRSFefiNJmzXz1a4N+oef/ABV3yyW+WVvEsKTeRFgJOtlmsRhMrr2b036DYzz6FaDEVsziNB3u8flBDiIPkFV8QdcAghhtpcOESfG4PgYW8ZegTKkIrYUMTQLDB8QRoQdCENpWyZQ9h6kR4+q0HZikH19ATlJBvZzYgwBJWWpFbTsJQf8AG+K0WDSCYkdfHQ2UZXUGCRrGPa1w+IHkmGwY5CDB8jEpyhhnMlrs2YGw2cJaZABuI/VPf8OpuHd7rxJl0EkbxII8tIJ0RKjYMtg2jUzpy5R6Lz1Rag0JYmg1z3GTtoRaw5uHj5rqeq4VjzIZIjWSvK7/AIVo/oxtGq0tBdcNGpgNIA623jXdTbSLgHOdMmZsc1gNrDT6phtIOJ1G4+Ww0gQJi/NQq0YN7kjXQ/Rctr0cYFlGLtsAJl1j4k6RqJ6RsjVTYGQY0uSOccuY9FyowuEkzY6gGxg/dAc0gWMXGnI6j6D0UvrBnTi4YSTqR0MX9DCdp1G1R3mWkOsLHl/ui0rOuxVriQb9fVNNxJgHaBA5RCJQfoIui5FYxful3I6cjpIn+UxhqvdDyASxwO12HYxe0HyKqKkh5uSDqJ6j8pigC2m4A6gDwylp89vrzSSLvpYUMrQA0uN/mOrReB9YlLU8RcugT0+n0SbKpmLxMa++S9Sf3j1N56yp77E52WArAw6SJNwNRr9NPZXXvLdCAND4aiZ0QKVDKbHWY6WU6tCSW7adZmZ981UpfRTk6ojUAd0y6nnYe78lI1gIBMEyQesi3SeqSFUmoaYtBjNvNpPTXb1U8SyA6CRB25GB56yhRryTZ57gWOymM0QDa2bveB2VLXY97mUwMtKA8kfLOYtdLtCYA628lcMOcAOvmOXyAB/X6KOHDQM0WGdsDU5cx+Yybxp1VxlqNGXxQL6rsthTmIIPesJtvN4/6Qi8KY4ulwLQ2ziQYyuD48Tm9TBV3UrOLsswBmIF4tO03PU8kR+Aa2lNrQ4gSAbjqToSNV0LIqodIou0b2NxB+GMgAhpFxF3HwlxOk6dUnhsG+sHU3R3WNcHSA0a5TOgBkj/AHaSrLjYa2o0ZWw8MIgNBbbnEuuTqYRsXjX0WtykRkDy2BBnaBtE+q2v+E2ZjHUGtp/DDxUcDmBAIDf7gCYzTrptKrqeEcQDEDmSGj1OvlKv+IMaKmYD5wHgG4bmAJHXX9lX1LyTc9VvF8LRccB7OU6lJz6rpJD8gaSBLY1kA6rZ8KpZGhjA1oAgNgAxv1O5lVPC6mWlRaNPhnWbZjJ+oJ81ffE7sRcAAHcCWD9Vw5JuUmm+BF9HjjS2AQ7a2haZjzHluunFn5oECLkxfldL5oDdzIlxuTfwkaBN4in3XeX6R+t+qlfw2lJkKlUiIcGgiQPFcXGYIPuSbW57BeUvf0Fz9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xQUFRUXFxgXGBgYFxgXGhgYGBwXHBgeHRoYHCggGh0lHBoWITEhJSkrLi4uFx8zODMsNygtLisBCgoKDg0OGhAQGiwkICQsLCwsLCwsLCwsLCwsLCwsLCwsLCwsLCwsLCwsLCwsLCwsLCwsLCwsLCwsLCwsLCwsLP/AABEIAO0A1AMBIgACEQEDEQH/xAAbAAACAwEBAQAAAAAAAAAAAAADBAIFBgEAB//EAD4QAAEDAgQDBgUDAgQFBQAAAAEAAhEDIQQSMUEFUWEGInGBkfATMqGx0cHh8UJSBxQjghUWYnKSJDM0osL/xAAZAQADAQEBAAAAAAAAAAAAAAAAAQIDBAX/xAAjEQACAgMAAgIDAQEAAAAAAAAAAQIRAxIhMUEEURMyYXEi/9oADAMBAAIRAxEAPwD5ViAWmADH2Qfilbup2ZdUksPrF0uz/Duo6/xGt6arOE7ITsxLnSvBq39D/Di/frDyH5TFPsNh9DWcT5Kx0z59Rp3TPRfQaXYzCsMl7z9E3S4Rg2aU5PUygZ82YwnQE+CMzCPOjHehX0k42iyzabQegCmeIW7lKUAYjCdmMS8SKZA62TTeyGJ/tHqtgcfVkEMtFwpni7RqC13JJsXDIUeyFc6ho11KbodgTq+qOdgr2txQTIJvsoVeLwAANRdY/mivItkL4fs3hWEF5znrYeibrfCDctGmPIaKlpYlpdLjJ8U8zGnUR5LN51VNCU0dqU3iCflib2XWVI/CBVIfJLjbZDzaE7fZYWjOUu8JVA6Zt0S2NxJHlZeOIJ6TokeL8QyNgQXH6dVcFs6RCTk+A6uPDTBuf7fei4Kwd/QR53VXgmyZN+quxWbFguuOOJusSoiGAt7sk8jqEp8YtN5lGqazzRW4a95dbu+CznBRIlDUTojOD3pfrCMWxA1H2SuEpQ/cG+yfw2GeTJm+yl0iaIFwaSInkFGvUkQGzFk9/wANk310Kaw/CQCZuDuotCoom4U9F5aA8KHOF5LYKF6ePqNs02VrR4poBP7qiwbRqCCNwnmO0gAAK1k1LUqLnFnOBDi08wu4fAtAuSTzlVzMY3+o6j6qWGxbjI2F5V/mRf5EP18HvmPmq+pRDTv90w/Fd3UXtcpCq68yoyZvomU/okRcO1ITDcRoOarDjhANwNL6kowxAAm9lksklwhTZYPxMXmwsUpisZPeAtzVZ8RzpE21M78lzMczjIho0T2k1QbMnWxQ1Np0XcBiPiTmILZ03ukcQ0vYBBMXB5JbhVbKYO5+xRGCoSVjT6WV5IJiSLolCsRroUvxCpmq5Jhov+V6i4uaQLXIHgE3EVDdLFw4iZBv+EZ2NBZEwYJjnyVHWblDXX1iOUaq8wnDW1Hte+QxsFzdJ3hNYuqhqIPCMe/K/wDp0G0np4Kk4w/NUMX8Fq8fjg4SBAAho08IjZZN9XvmNB9Su2OJQRtGNBMBhnSJsFfmg0DSVRO4oGiwuu0uJb3TujRBcXSdm7t+ivMCwmmNO7Y+f7/dVWExoJvExZOcO4j/AKmQ6P7vnslOClFoiatFvSpjeEwHBmiRYXh23VNuALTms7mvMsyT+iBxQJmFJ2I80JtEDey8wibpWTbA1S4mQV5HqOg/KvI6KjN06bv+2E1VqujVcFWYEC+ylXuCQdHRotW7BkqcECTz+n6JipiA2QDcgH8JaAWtE3i/VVdaoQX55ki0cuQ+yIpPgeSww2JY5zRMkAnWw6lEoYlpZUeTDQD94CpsAC0lsd5wk9BoB+qLQgH4WrST+bq9EFD7Kwe0Oiwkn0slsVVe2hmP9TojfmFGhIOW8DYf2jYq7ODFalEgCxufl/dTqkUo2Z/C43KRJubQmKVRrnOIMFwIQG8PAc7xOWUV+FI55pm2hCboTVB8BULZbmnb8ItRlMODsonediuswDnXAsIk9U1TwbZl1/ypckhlZieHF1Rrjp+iJTwZFQONmibDqrsYcRMIlKnIIAEqPyN8F2xR3DaZIMGC2TyS/EsXPdaYaBCsMe+Gho8+p2VDjTIPVd+HG4q35N4oWxuIIZA1IF+XuFX4dvdnrfy1TWIqh5Aa0zAFyIsLodVzabQNgL+PsrcCuqjdQzo9TijIgUgY5kkITeIM3os/+35UUh2Tw1QyragZcwncwqilxJs/+20D/pkfcp+k9r8oGjSHeUgn6SmDNTVxrpmNfqnMPmN3A5fqq7D8Yp5rtjr+Fa0a2aC1wK86eKUesx1rycqObNhblyQaYzmNN0cUL6hMZYGjR1WKYl0q34Uz8wXU66mOa8jcCi+GGCQL8/NRY/8ApvLgT4XCZpU5nmDBET7/AGTmAph7HNiXDTz/AHWlsSTfCow+Cc4uLrNm20AAx6lSbRDmd4glpBB5cwmjRLpaDOxA6JvCYfJbM2Sbg7x5I2BKympYQg55DpmI+iJguEvs4c9ephXFTAvcQ0NgAwAN1fcO4LUBIiAYiTuqi5yfEUo9oxDMA9tYHTprPRatlM5DlyZbW/lWg7PVdgw3m5H1RHcBrAGBciwDm+PNVpk+jWKoz3/DmkwWmdZ2Qzgm5yNoHrC0lLs1XdBjJPzSf0CfZ2YY0HOXGQJIAH3SXx8kvRLVsxVOgbxoLeaXMNPest3/AMuMM5ajxqIIBHnoq3iXZh/zE0yxouZiw8Un8bJH0TpwzuGqB5DWgn9fFTr16dAuDTnebwDZVfFeMNaSylYaE7n8eCzdXGdT9114PjqHZeSlGi04lxNzyYgev51VLW4i4a/hE+LIvYKtxIm40XQyh6ligTY7fVKYitJIKUYYUmXJU2MboYUOFrc13F4ANDSBz+kflHoYv4NMEMzOcd9ALwoVuLGAZBJPy5Yjxt9k+UIrS30TGEqQ6y9jW96YyyAY5H3Hqlmuup8APipBsrvhOJcSIN9NVnC9O8PxeRwI9Nih+AZ9EpVC9kFoDhY9eq8+mdD6IWDrZgHDcD0TDqsEgi5XkT8szq2CFOdyvI9J5A0XlNsNAWDw+YS2xcR+qngsEKZLgYJvpOk/yiMECQdBC41pIgGIEmL+S22NIoRp8PLXmpJ7xNufitNguHsqAF4MHYR9ykqTp1BmxV9hYaOvVdHx4bPo6SDsaGCGtDdramOZRGVbDU7JPE4y/ilqvEMrdY5bff7rv4vAy4+MB4odTHdY++/5WWxPF9b/AK/VU9ftA4G3nf8AlLYZvf8AOnd519UWjxktIzOF4AFwT1HNfN39o6rrMAE8gFbdmsDVrVWiSXH0aNSUWI+p0GB7bnrNrD7L5V/iF2maZo0XEtHzOkd4j9NPFbjtrihhMEWMJzPhs7n+4nx0818G4jXkuJj+bn30CqyRKtiCeclBquuhVKlwuV3XPgosA9StsNvRCqVdkBjifD3+y9KVgEZc+S9TEOvouUiuVWoAfq48zIMbRt6Lo4iBJDWyQACQLQqvPK853QD1RbAdfVzNM3MzPjqkgVx1Wyg1yQBg5FpPS7SjMN0AfR+zVIOptI5CRyVxVp3GUXjdU/ZXOaDS0bQrISx3e1C8vL+7J8DvwtJcAY0AleQzTkzJuvLOkVX8K/CvJkcyd0xRJiLciJ2VbRYXaGLz0upjFltrxve60oSfC7wAI1OtpNxA1iPFW1RzSO90jbTRUWAqw0Om146Bdr40mSHHpy9/lehg5BFLwTx2LdMNEjS/2VVxDGEAyYvpBJuunG3yl1z7hVeMxovDZ136rUYPFYjWPPX6pZji4qRpOcdDBNunn1Wl4NwkCC4SffqhKxWe4FwN74htzz0HO6+n9n+Gsw7IF3H5nHfoOQVFhawYABqrmliopudOy1qkSYP/ABT4jnqMaCYbOnWfwvlOIfYjmdffitj20xWer4352Gt1iaj9R19/opbGKPUKj9fAI9UDbmlKizAkx1l0FBBUsyADMKmXIMwuzZAA32KhnRkvUbBQM8XKTUMIgSAICisQWnREa5MR9W7KNd/lKRH9pP1K5i6VZzwW6dV7gtUsw9OnGgE/dWOHqtnW68nI/wDpltXwDSp1IvC8nnUp1dC8pFqZ744DSCYMiOgH5sgGpJEtB9ZOillE2Em3v0RcA3NUaHAgeHLZarphsWuIp5KeW1hca6mTr7sggCPGFLixMgAQOW5t6boQZAvBXppUqN0VXF33s0Ni9omf0WP4lXIdJJPrr5raYxtzYm0XM2WY4zRFzCAZ3hHaNoMPBb11H7Le4PiQyAA7SPBfGq7VoOy/GSIpOP8A2H/8/hCdEn1DAYuZkrQ1MZ/oHnBjX7rG8KxObS3vkrLEV4ZA0Wm3BGG7RV5M6kCDy57+KyuKd+Sr7j9Ukn37/hZmrUUNjJ0ak2KFU1QHPRQ6VIES1cabqdVDhMCQK7mQ5XpQAVrl2s2QhNTFNACjVMLlQQV4JDCBWPBsL8SqxvMj0Fyq4LUdgKBdXcR/Swx4k/ypm6i2I+iYXCsM2ggeGinTwVMd4NJUKbCTrFtFOriBTgTroF5iTKvgTW8EeYXki/FO2JjwXkrRO5T0HzlYCA4wLn3un+EkisGkh1wW+KUOHBI00+ZM4Zv+tTO+YDpB3WsVTMqGOOF3xcrYAmdIMnx8UrUaeZ+v4U+Lv/1nW0sfLW6C/ERtMcl6bN0L4mnA1nwP8KlrjMYPI/qrs97Yk8jJA57qL+E96TYR7/VIR874gyHEJAK44+B8V0aJXhOG+JWY0iQXX8NT9AUm6EXvBO0JbAfMiwdz8VpanGmvZrI8lju0HB3UXyGnI64Kr6GKLfDklF31AW/Fq0kk87e/eioKpTOIr5tEnUcmBCFIKEroKQDDb3UCFxlWESxuEwBQuBTcowgCTQjsCAHJmm68pgK4jVQBTdWlN0uGoAlC2fYSi4B72jUgT4a/dZGkwlfS+yQazDMbo4yT5kx9IWHyHUBN0Wba7hEacyJRK4LxYCBqYiI1TDKLQDpO3IJQSHAmYnZcIm37BUXSLAQuJ9uH17o15xPVeQVqynZTvA8fCB9V6kIIdN7Ecrb3Tpgi2ouLes+KBVy2hvUyU0zKgPH64bUJA1ANovIVfTxJiT5CU92ibJDrAZQPfNZmrjI0C9O7VmyNFhca0ai83XMfxPuEDewi1vH39Vn6NUmIt4qeLwrsvzH8oAzvFfmJ1Ruyjf8A1LecO+xSmNkG9032Y/8AkMjnHqpyfqyX4Nzj8Oa1NzXWAECduX1Xz3iOBdTeQRovqYPckg6yANdEDGcOpVhLgL3nfmQuXHk18kRkfJHIZWl432ddTMsu06c1RuwjhsV1KSfUaJiq8mThCBJCHATsAbWq84DhWkw682J5KnDk9w+tDgmAXjfCzQfGrTdp5hIsarjjvEfjlgAswRPMlVdIpgd+Ep06a6SoByYDLmCLEwlMQ2NwfBMMO10riteqGAai/wCi3fY7GtfTgglzXQBYWNx+o8l89p6K/wCymMFOuyfld3XeB0+qyyw2jQI+nYp8AEixEx5oVUuyFxMDYRFt0zUqSRFobE9Auhoe0TmG45HyXnjq5CDqrxYOt1Erysjho1cB0XkqH37ZTuIJkW9/yoMpE+O/gjUqGZoJHdgTziwsFOjRaAZzcx1CDPUrOMUyGNJ5b+7rN1KAzk7emq0HaPERlBJuJ6j08Fn2P8LnloOv1XpYf0RSD08PBm/7qOODxvIRKWKAufAecX+65i8UHWMQLfa/0V0MzHFDJ0Vz2FwWao550EfdVfEIJW54Hw/4eGpkavEnre30XP8AIlrDhE3SLmiIeGm4dvOhi3roj18MaTQHAAmDFraxPKxXmUwQ0EQYJ522k87ldac2UEFzrNk8xvG+y4tiaRW4nIGDOJOxH2hVHEuBl0OaABqTP0WhrBptMOAmf296o1JuaQR3d/LQeJQpOLJ/ww2L4ZmJDWw0T5xAP1hYzFshxHVfVKzHUpIaTLjAiRBO1r3cvmnHKWWs8ad42XVgns6NE7YgncFTsT5JGVYYCrDT4rqRQU8ggmmi0f3PkuuMjzVALuH6KCIXe/fRBcUgDsqaL1ZoLZQBZFnulACycwj4Ijmkwj4fVAH2rhOJBoWE5mAA2tEH9Co03OgGb2AvMAaJTgVM/BZsQ0QOcq1otMkExuNF5Uv3Yk3ZLIBq4z70XlwkOu7LOl4XlZrwFUd/TAjUe/JDzQCDsvYkOLrNgOERfl53JCA2SB+p1A2KwkzG22Y7tNiwahjQW9Nffiqp2I09BPRWvHcOYeYIifQGXSfM+4VEyk4glvPINdTE+QGvKRzXq45rXg0yT8RuFF2K+lvyq99W09F2vLSWnYkHx9haDG8I34lRreZHkvoNOrADZ7ohog+HlyWE7N081YGNL/ZbRlAucNWgRzI3Oi4vk9aRnMew9ctcWk2bHgQeqssMHFpeLNG/T2dVQtqZXACDIi+sX6xpOissLVk3LiD3WgWs3Ua6CL+C5kiYPoY4RpLagygWuZF9R00Ccp0zle4wDMAcy7lfYSh17MAc0y2TMajp0vbouULOHenKWno5roAN/OfNP2XqL4d2X5ge7ABFhf39V8q7VtjE1Z/uK+sNr30kS4SBJB2tytPkvmfbnBmniDI+YB3nefqt/jVsxxVIzJTODdYhLORMM69+S7Siwpmx80PPYeC5T+UoE3TA699vFcabKDjdeBQBIqcWKgwqZKAAEQU3hRLmxuQhvZZW3ZfCl9Zm4aZI6e/spk6VgfTcPVim1vQegHh0TdV5c2CYADfHddDKdgQ6BeLbbmF2rlJ7u7dtI3Xld8h5C0qbWiBptIBJ63K8l6rC4NsDDQJ8J6ry0plbP0Sxzw1oLTOhsR46eRCXw1dr9jF//HNbwkZj5hVVLFOe0XIBNxbY6dL/AH5psVaZBY0xEHbvagxubHeNBqsm6Mdr8C3GcO17MslucPccomIcRqdwGLG1mw5gaYb8F5A3Gcmm0HrmLXH/AKp6LYY6vlc3utyBuWTzc0uIjax5bqh4w3KAGtDnvIps7oMNaS4ET1DBr1WmLI09fsSfTN8MwrXENqtIa+zXhwa5p2c1riPiN5iNNxuxx7h5ZmcS2fiSMgJaadSTTOYxN2PBsb2N9LWhwxmc1HEFxqkNN75w0Cc2+Vz3WOw6wtwofFbWw9Se9mqsGhAzgkAm13Nb0uTuV1/luVr0XY92C4XnzPJgxY9cwH5W5dwvMcuY94SfI6A8+ir+xeDcKI7pa6SMgEZYyncSZzXnXVaTEYdwZuHMIdoYIsSPPTyXNk2lOzWMVVsqW8MZSg581tCA4aSfoNI3KKcO2mXQJ11/pBgGfT6I1XC1HukMLmlsgxEE5pvPX6o1fDujKWH5ReW6jaJ01ko0l9MlR6cxGOBc5hBy5cwjnlseg0VV8Eg/cR4EfSR5dE8zhdQw4XjWTYRYCd+7CmeF1JgEFuaQMwkgCBPqmsc/oKvrE2Yj/U5AjUbWnT/cQsX/AImGTT1JbIk9YN+q254PUJJIA8HAg+F1kv8AE3BOAY7KQ0WnWTA/XMrwwlGfUNo+bPC8zVSexcDF2kjbxZATNZlhGh3QHNhoPMkekflMCBXpXl4IAmxTabITSpoAI1absK8Z6gInuT6G/vlKzAdZansJ8zwRtr4mD76rLN+jA+hPYw274sCIi2u99eSG52V4iQ2LzaZEbI1KoQIkG5k8o/hQfibDKZM97wHKPFcHLE4pdB/GablxnpsvJbEM7xtl6Hlt9F5OgZTUHhucNa4gSe8ZDXC4sNN7zsVMNc6IyCQ4Ze7cCYgjWCNJ2KnjcCyAc9S4AFrEm03g3vtdL4ijOYZgchEG9m5chmR46LLyYEseXVHNZBzAtkaSXMYDM7/oCuYnDP8AhszNJOUjl8xvfYwNdlPK74ri0wAIkiJ/0w0aXNyPCFB1TMQBLiYiBJ5eMghJ3wCdHAZaTA24YQXEmB3WvDTbW+UE9AkuE4bJVbVdEZcoAd3HENcZEcmtA5XHK95UYKbQJbOpEyBsQSNf6vYSbcCCGhjS1jWw0C+sSAOokSlHI+p+yrLXgr/8u1rWOMNzRvE5YaRzAP67q2xXGe81s2sT1A5e9gqI4cAl7QbiXMMQ8sEEGbtIEOnxUWtaJLqjfhz3TJJDhEhxywJvN72IXXDM3w0izUO44IsAJ9PQoNXtCBYi552PpyWVxdXM4tL4dYEDkbjTaPJSp0Q1uXUdb+Oui6lO1ZomaT/mCBZsa9B46Ibu0Ii4H3WUxVTNZublmAsPCbTsn6VK14mPeqravIyxq9o3f0j36KrxnF69QRaL6wfv+E2zCyNvNddhI/KjcZisX2adWcXufEwDAAn3H0Uf+TTljOZmRpyv9h6LbVmDIHCe6+T4RB8RlJKXNQyWw6LkHrrEHlZT+UgzNLs3VNNzHCncgtMuJgC9ogbc9Ss5xXhr6IDXi4cfQhv4X1CjihIzCRzg/VuoSPGaVKpZwgAf0gD7q1kvoc9HyqZXiVd8b4aQRlJcGtiSZNyT+sKjWidiJyiNKCAiNagAwpGJW17DEChUGjpIJPKAR9ZWUw7Rcazb73V32RxeR7qbjE89CRt5/hZ54twdAbqpiiSAbuDRbQuaYg21Iv4oTM3xJN7hwk2AuD080tTol5aZIAEb2AuImOZCaNPvlsFxygzaJBnKLwbyvPXWLayx+Kx13jMeYGo2XkM0jaGEiBtEW0XFXQ/IVbGg5s4bBuQCSTuSep112XBRZmf3SS4EfNEjW0Dmf2KE3DBj5OpBmLCL3kb6+q7VqERLdyWmwMWJjx6zIXN74zE4S1z3AtJsS3vQIGQgOMWGayJVDQw02iPiNPeE6vA5wSCSDJjl4ixND4jQaZgZpiL5tAXXkgGD/KPiKRlhGoEQRqIFun7Ik+ILA4oHKQDOXKAekR9xPmUB7Se8dNhqbTt70Vg6h8RpIsdD4azG5BA9UDDuGe8zcCNW235Ad3wlKL4CCZ3MptLiC3MLkkwCL9YmIBEGED4IJIc0Ftm5SO6QNLb3Mza902wime8DlJgb3213BXKmKLRbKCDBG55d6SRI9haxkkXQVtMfMabC7TMZkdCZNr81FxJBBAGvMD66opxEzJDoAMGAbyDt/c09dVKg8XILuZEkx63C0WWuFpibcIYAyA3kBsm+95unMIyRoZA05e+Se/zEb9OYtJHht6IPxXB+obINssmTIJ0iICbz2umifDx/iNPeq8BaSIHM/j8oX+bF7DpY9P39VLMYB0HWTEAfqljzfYKSI1HGW5piSCOQcGx78VX4ukTDQb2IPJzZG50N9eaNjO8wc5EzNtAJA02MX66KmrV3OEtjKLlxEZSCNdhtAFz5K4zTIb4NZswDpymSCOu49UpiGxUNnEEHWelgT7+iC/EGRoBPqdNtTafRSFefiNJmzXz1a4N+oef/ABV3yyW+WVvEsKTeRFgJOtlmsRhMrr2b036DYzz6FaDEVsziNB3u8flBDiIPkFV8QdcAghhtpcOESfG4PgYW8ZegTKkIrYUMTQLDB8QRoQdCENpWyZQ9h6kR4+q0HZikH19ATlJBvZzYgwBJWWpFbTsJQf8AG+K0WDSCYkdfHQ2UZXUGCRrGPa1w+IHkmGwY5CDB8jEpyhhnMlrs2YGw2cJaZABuI/VPf8OpuHd7rxJl0EkbxII8tIJ0RKjYMtg2jUzpy5R6Lz1Rag0JYmg1z3GTtoRaw5uHj5rqeq4VjzIZIjWSvK7/AIVo/oxtGq0tBdcNGpgNIA623jXdTbSLgHOdMmZsc1gNrDT6phtIOJ1G4+Ww0gQJi/NQq0YN7kjXQ/Rctr0cYFlGLtsAJl1j4k6RqJ6RsjVTYGQY0uSOccuY9FyowuEkzY6gGxg/dAc0gWMXGnI6j6D0UvrBnTi4YSTqR0MX9DCdp1G1R3mWkOsLHl/ui0rOuxVriQb9fVNNxJgHaBA5RCJQfoIui5FYxful3I6cjpIn+UxhqvdDyASxwO12HYxe0HyKqKkh5uSDqJ6j8pigC2m4A6gDwylp89vrzSSLvpYUMrQA0uN/mOrReB9YlLU8RcugT0+n0SbKpmLxMa++S9Sf3j1N56yp77E52WArAw6SJNwNRr9NPZXXvLdCAND4aiZ0QKVDKbHWY6WU6tCSW7adZmZ981UpfRTk6ojUAd0y6nnYe78lI1gIBMEyQesi3SeqSFUmoaYtBjNvNpPTXb1U8SyA6CRB25GB56yhRryTZ57gWOymM0QDa2bveB2VLXY97mUwMtKA8kfLOYtdLtCYA628lcMOcAOvmOXyAB/X6KOHDQM0WGdsDU5cx+Yybxp1VxlqNGXxQL6rsthTmIIPesJtvN4/6Qi8KY4ulwLQ2ziQYyuD48Tm9TBV3UrOLsswBmIF4tO03PU8kR+Aa2lNrQ4gSAbjqToSNV0LIqodIou0b2NxB+GMgAhpFxF3HwlxOk6dUnhsG+sHU3R3WNcHSA0a5TOgBkj/AHaSrLjYa2o0ZWw8MIgNBbbnEuuTqYRsXjX0WtykRkDy2BBnaBtE+q2v+E2ZjHUGtp/DDxUcDmBAIDf7gCYzTrptKrqeEcQDEDmSGj1OvlKv+IMaKmYD5wHgG4bmAJHXX9lX1LyTc9VvF8LRccB7OU6lJz6rpJD8gaSBLY1kA6rZ8KpZGhjA1oAgNgAxv1O5lVPC6mWlRaNPhnWbZjJ+oJ81ffE7sRcAAHcCWD9Vw5JuUmm+BF9HjjS2AQ7a2haZjzHluunFn5oECLkxfldL5oDdzIlxuTfwkaBN4in3XeX6R+t+qlfw2lJkKlUiIcGgiQPFcXGYIPuSbW57BeUvf0Fz9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encrypted-tbn2.gstatic.com/images?q=tbn:ANd9GcR7Egxp3a4CmLgAB3H2uD-lTE732i-wTxTfRi1P1HzoU6GTf-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1600200" cy="17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2.gstatic.com/images?q=tbn:ANd9GcS8h5AVz-OQrP02iLmMKkYV6kBgYZSnMHTRcilCDOiadWK7PxjT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788695"/>
            <a:ext cx="1914525" cy="166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1" y="4627707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2000" dirty="0" smtClean="0">
                <a:solidFill>
                  <a:schemeClr val="tx1"/>
                </a:solidFill>
                <a:latin typeface="Constantia"/>
              </a:rPr>
              <a:t>The gorilla is adapted for living and feeding on the ground, while chimpanzees gather food from trees.</a:t>
            </a:r>
            <a:endParaRPr lang="en-US" sz="2000" dirty="0">
              <a:solidFill>
                <a:schemeClr val="tx1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482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All of the unique adaptations found in different organisms are the result of </a:t>
            </a:r>
            <a:r>
              <a:rPr lang="en-US" dirty="0" smtClean="0">
                <a:solidFill>
                  <a:srgbClr val="FFFF00"/>
                </a:solidFill>
              </a:rPr>
              <a:t>evolution</a:t>
            </a:r>
            <a:r>
              <a:rPr lang="en-US" dirty="0" smtClean="0"/>
              <a:t> -- small, advantageous mutations that have accumulated over countless generations.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Natural Selection</a:t>
            </a:r>
            <a:r>
              <a:rPr lang="en-US" dirty="0"/>
              <a:t> describes the process where individuals with better genes survive and reproduce more successfully, while those with weaker genes do not</a:t>
            </a:r>
            <a:r>
              <a:rPr lang="en-US" dirty="0" smtClean="0"/>
              <a:t>.</a:t>
            </a:r>
          </a:p>
          <a:p>
            <a:r>
              <a:rPr lang="en-US" dirty="0"/>
              <a:t>The primary source of this genetic variety is random mutations.  These are small changes of DNA.</a:t>
            </a:r>
          </a:p>
          <a:p>
            <a:pPr lvl="1"/>
            <a:r>
              <a:rPr lang="en-US" dirty="0"/>
              <a:t>Usually these changes produce no effects or bad ones, but occasionally, they can be beneficial.</a:t>
            </a:r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54864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Evolutionists will cite three categories of evidence in support of the theory.</a:t>
            </a:r>
          </a:p>
          <a:p>
            <a:r>
              <a:rPr lang="en-US" dirty="0" smtClean="0"/>
              <a:t>Physical Similarities</a:t>
            </a:r>
          </a:p>
          <a:p>
            <a:pPr lvl="1"/>
            <a:r>
              <a:rPr lang="en-US" dirty="0" smtClean="0"/>
              <a:t>Most animals have similar bones in their limbs (fins, arms, wings).</a:t>
            </a:r>
          </a:p>
          <a:p>
            <a:pPr lvl="1"/>
            <a:r>
              <a:rPr lang="en-US" dirty="0" smtClean="0"/>
              <a:t>These similarities can also be found between living species and fossils.</a:t>
            </a:r>
          </a:p>
          <a:p>
            <a:r>
              <a:rPr lang="en-US" dirty="0" smtClean="0"/>
              <a:t>Comparing DNA</a:t>
            </a:r>
          </a:p>
          <a:p>
            <a:pPr lvl="1"/>
            <a:r>
              <a:rPr lang="en-US" dirty="0" smtClean="0"/>
              <a:t>Chimpanzees, bonobos, and humans share about 99% of the same DNA.</a:t>
            </a:r>
          </a:p>
          <a:p>
            <a:r>
              <a:rPr lang="en-US" dirty="0" smtClean="0"/>
              <a:t>Vestigial Structures</a:t>
            </a:r>
          </a:p>
          <a:p>
            <a:pPr lvl="1"/>
            <a:r>
              <a:rPr lang="en-US" dirty="0" smtClean="0"/>
              <a:t>Still exist in the body but are no longer needed</a:t>
            </a:r>
          </a:p>
          <a:p>
            <a:pPr lvl="1"/>
            <a:r>
              <a:rPr lang="en-US" dirty="0" smtClean="0"/>
              <a:t>Ex:  Appendix, wisdom teeth</a:t>
            </a:r>
          </a:p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9878D3-AEC6-4B12-9485-0729B5EFF4B5}" type="slidenum">
              <a:rPr lang="en-US" sz="1400" smtClean="0"/>
              <a:pPr eaLnBrk="1" hangingPunct="1"/>
              <a:t>15</a:t>
            </a:fld>
            <a:endParaRPr lang="en-US" sz="1400" smtClean="0"/>
          </a:p>
        </p:txBody>
      </p:sp>
      <p:pic>
        <p:nvPicPr>
          <p:cNvPr id="18437" name="Picture 6" descr="Pages-from-MdBio06TT_V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14" y="1219200"/>
            <a:ext cx="29432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7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Natural Selection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CF3C3D-4B2B-4A7C-A678-5BF1C7433D96}" type="slidenum">
              <a:rPr lang="en-US" sz="1400" smtClean="0"/>
              <a:pPr eaLnBrk="1" hangingPunct="1"/>
              <a:t>16</a:t>
            </a:fld>
            <a:endParaRPr lang="en-US" sz="140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9646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305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An example of natural selection in the human race can be seen in sickle-cell anemia.</a:t>
            </a:r>
          </a:p>
          <a:p>
            <a:pPr lvl="1"/>
            <a:r>
              <a:rPr lang="en-US" dirty="0" smtClean="0"/>
              <a:t>Normal red blood cells have a biconcave –disc shape.</a:t>
            </a:r>
          </a:p>
          <a:p>
            <a:pPr lvl="1"/>
            <a:r>
              <a:rPr lang="en-US" dirty="0" smtClean="0"/>
              <a:t>Sickle-shaped red blood cells are the result of a single mutated gene.</a:t>
            </a:r>
          </a:p>
          <a:p>
            <a:r>
              <a:rPr lang="en-US" dirty="0" smtClean="0"/>
              <a:t>Sickle cells can get stuck in small blood vessels, causing tissues to become oxygen-deprived.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324258-74C5-4E1D-8AFA-73D4123B1F4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154" name="Picture 10" descr="http://bio1151b.nicerweb.net/Locked/media/ch05/05_22cSickleCellDisease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44320"/>
            <a:ext cx="5410200" cy="26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743200"/>
          </a:xfrm>
        </p:spPr>
        <p:txBody>
          <a:bodyPr/>
          <a:lstStyle/>
          <a:p>
            <a:r>
              <a:rPr lang="en-US" dirty="0"/>
              <a:t>Individuals with sickle-cell anemia or carriers are also </a:t>
            </a:r>
            <a:r>
              <a:rPr lang="en-US" dirty="0" smtClean="0"/>
              <a:t>highly resistant to </a:t>
            </a:r>
            <a:r>
              <a:rPr lang="en-US" dirty="0"/>
              <a:t>malaria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mutation is a disadvantage in climates where malaria is absent due to the long-term health issues.</a:t>
            </a:r>
          </a:p>
          <a:p>
            <a:pPr lvl="1"/>
            <a:r>
              <a:rPr lang="en-US" dirty="0" smtClean="0"/>
              <a:t>The mutation is an advantage in climates where malaria is present due to the resistance it provides.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2057400" cy="27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2461322" cy="275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1" y="3343398"/>
            <a:ext cx="152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Sickle cell gene frequency in Africa. Source: University of Oxford study.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315200" y="3343398"/>
            <a:ext cx="152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Distribution of malaria  transmission in Africa.  Source: American Journal of Tropic Medicine and </a:t>
            </a:r>
            <a:r>
              <a:rPr lang="en-US" sz="1800" dirty="0" err="1" smtClean="0">
                <a:solidFill>
                  <a:prstClr val="white"/>
                </a:solidFill>
                <a:latin typeface="Constantia"/>
              </a:rPr>
              <a:t>Hygeine</a:t>
            </a: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 Study.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49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77" y="685800"/>
            <a:ext cx="555656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8599" y="533400"/>
            <a:ext cx="3121977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Evolution is an very slow process.</a:t>
            </a:r>
          </a:p>
          <a:p>
            <a:r>
              <a:rPr lang="en-US" dirty="0" smtClean="0"/>
              <a:t>Current life on Earth represents billions of years of small mutations and natural selection.</a:t>
            </a:r>
          </a:p>
        </p:txBody>
      </p:sp>
    </p:spTree>
    <p:extLst>
      <p:ext uri="{BB962C8B-B14F-4D97-AF65-F5344CB8AC3E}">
        <p14:creationId xmlns:p14="http://schemas.microsoft.com/office/powerpoint/2010/main" val="2066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Leap Forward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10200"/>
          </a:xfrm>
        </p:spPr>
        <p:txBody>
          <a:bodyPr/>
          <a:lstStyle/>
          <a:p>
            <a:r>
              <a:rPr lang="en-US" dirty="0" smtClean="0"/>
              <a:t>Starting in 1958, Mao Zedong, leader of the Communist Party of China, initiated a series of policies to transform the country into a modern, industrialized, communist society.</a:t>
            </a:r>
          </a:p>
          <a:p>
            <a:r>
              <a:rPr lang="en-US" dirty="0" smtClean="0"/>
              <a:t>One of the first actions taken was known as the Four Pests Campaign.  </a:t>
            </a:r>
          </a:p>
          <a:p>
            <a:pPr lvl="1"/>
            <a:r>
              <a:rPr lang="en-US" dirty="0" smtClean="0"/>
              <a:t>This campaign sought to eliminate rats, flies, mosquitoes, and sparrows.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96CDB7-5B82-4092-9E09-B9C668259321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464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0D8475-ABB8-429F-89A2-8E5DD4360634}" type="slidenum">
              <a:rPr lang="en-US" sz="1400" smtClean="0"/>
              <a:pPr eaLnBrk="1" hangingPunct="1"/>
              <a:t>20</a:t>
            </a:fld>
            <a:endParaRPr 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Over a long enough period of time, enough mutations occur that a new species emerges.</a:t>
            </a:r>
          </a:p>
          <a:p>
            <a:pPr eaLnBrk="1" hangingPunct="1"/>
            <a:r>
              <a:rPr lang="en-US" dirty="0" smtClean="0"/>
              <a:t>When a population splits and become two different species, it is called </a:t>
            </a:r>
            <a:r>
              <a:rPr lang="en-US" dirty="0" smtClean="0">
                <a:solidFill>
                  <a:srgbClr val="FFFF00"/>
                </a:solidFill>
              </a:rPr>
              <a:t>divergent speciation</a:t>
            </a:r>
            <a:r>
              <a:rPr lang="en-US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199"/>
            <a:ext cx="7787139" cy="341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9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r>
              <a:rPr lang="en-US" sz="2800" dirty="0" smtClean="0"/>
              <a:t>Chimpanzees and bonobos are very closely related primates, with only a few differences between the species.</a:t>
            </a:r>
          </a:p>
          <a:p>
            <a:pPr lvl="1"/>
            <a:r>
              <a:rPr lang="en-US" dirty="0" smtClean="0"/>
              <a:t>They likely </a:t>
            </a:r>
            <a:r>
              <a:rPr lang="en-US" dirty="0" smtClean="0">
                <a:hlinkClick r:id="rId3"/>
              </a:rPr>
              <a:t>diverged during a severe drought </a:t>
            </a:r>
            <a:r>
              <a:rPr lang="en-US" dirty="0" smtClean="0"/>
              <a:t>millions of years ago.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324258-74C5-4E1D-8AFA-73D4123B1F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6" name="Picture 2" descr="https://encrypted-tbn3.google.com/images?q=tbn:ANd9GcTsQYK7OFnLhCPw_IpLt4Op7VpFbU2xxiTBYsW-GqkCzwncG4ur8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8978"/>
            <a:ext cx="2696618" cy="26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oogle.com/images?q=tbn:ANd9GcSqvpRlUI6gwnZTPcbCHawE6IxrLshZJQbBqbGNh0QprjWtZ9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4" y="3352800"/>
            <a:ext cx="398059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B87D21-8932-4311-A091-6F5F64F6D6C0}" type="slidenum">
              <a:rPr lang="en-US" sz="1400" smtClean="0"/>
              <a:pPr eaLnBrk="1" hangingPunct="1"/>
              <a:t>22</a:t>
            </a:fld>
            <a:endParaRPr lang="en-US" sz="14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Encouraging Natural Selection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5867400"/>
          </a:xfrm>
        </p:spPr>
        <p:txBody>
          <a:bodyPr/>
          <a:lstStyle/>
          <a:p>
            <a:pPr eaLnBrk="1" hangingPunct="1"/>
            <a:r>
              <a:rPr lang="en-US" dirty="0" smtClean="0"/>
              <a:t>Four ecological factors will “encourage” natural selection to favor certain individuals in a population.</a:t>
            </a:r>
          </a:p>
          <a:p>
            <a:pPr lvl="1"/>
            <a:r>
              <a:rPr lang="en-US" dirty="0" smtClean="0"/>
              <a:t>Speciation is more likely to occur.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Physiological stress</a:t>
            </a:r>
            <a:r>
              <a:rPr lang="en-US" dirty="0" smtClean="0"/>
              <a:t>, inappropriate levels of a critical environmental factor.</a:t>
            </a:r>
          </a:p>
          <a:p>
            <a:pPr lvl="1"/>
            <a:r>
              <a:rPr lang="en-US" sz="2000" dirty="0" smtClean="0"/>
              <a:t>Moisture, Light, pH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Predation, </a:t>
            </a:r>
            <a:r>
              <a:rPr lang="en-US" dirty="0" smtClean="0"/>
              <a:t>when one organism is hunted and killed by another.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Competition, </a:t>
            </a:r>
            <a:r>
              <a:rPr lang="en-US" dirty="0" smtClean="0"/>
              <a:t>the result of other organisms attempting to use same resources.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Sexual Selection </a:t>
            </a:r>
            <a:r>
              <a:rPr lang="en-US" dirty="0" smtClean="0"/>
              <a:t>occurs when the female (usually) responds to </a:t>
            </a:r>
            <a:r>
              <a:rPr lang="en-US" dirty="0" smtClean="0">
                <a:hlinkClick r:id="rId2"/>
              </a:rPr>
              <a:t>specific behaviors or physical traits</a:t>
            </a:r>
            <a:r>
              <a:rPr lang="en-US" dirty="0" smtClean="0"/>
              <a:t>.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715000" y="5334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76400"/>
          </a:xfrm>
        </p:spPr>
        <p:txBody>
          <a:bodyPr/>
          <a:lstStyle/>
          <a:p>
            <a:r>
              <a:rPr lang="en-US" sz="2800" kern="0" dirty="0">
                <a:solidFill>
                  <a:srgbClr val="FFFF00"/>
                </a:solidFill>
              </a:rPr>
              <a:t>Convergent speciation  </a:t>
            </a:r>
            <a:r>
              <a:rPr lang="en-US" sz="2800" kern="0" dirty="0"/>
              <a:t>can occur when natural selection favors unrelated organisms to evolve to look similar.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 descr="https://encrypted-tbn1.gstatic.com/images?q=tbn:ANd9GcT6uKb5htErQ-ErWjpdlXzbckDBM8w-uj0tROOFTJZJ5SL_ol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80" y="3019027"/>
            <a:ext cx="2998120" cy="260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australianmuseum.net.au/Uploads/Images/18322/PF034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10789"/>
            <a:ext cx="3505200" cy="25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37649" y="5626438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800" kern="0" dirty="0" smtClean="0">
                <a:solidFill>
                  <a:prstClr val="white"/>
                </a:solidFill>
                <a:latin typeface="Constantia"/>
              </a:rPr>
              <a:t>Preying Mantis</a:t>
            </a:r>
            <a:endParaRPr lang="en-US" sz="1800" kern="0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7626" y="561905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800" kern="0" dirty="0" smtClean="0">
                <a:solidFill>
                  <a:prstClr val="white"/>
                </a:solidFill>
                <a:latin typeface="Constantia"/>
              </a:rPr>
              <a:t>Mantis Fly</a:t>
            </a:r>
            <a:endParaRPr lang="en-US" sz="18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553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Artificial Selection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2438400"/>
          </a:xfrm>
        </p:spPr>
        <p:txBody>
          <a:bodyPr/>
          <a:lstStyle/>
          <a:p>
            <a:r>
              <a:rPr lang="en-US" dirty="0" smtClean="0"/>
              <a:t>The selective breeding of organisms by </a:t>
            </a:r>
            <a:r>
              <a:rPr lang="en-US" u="sng" dirty="0" smtClean="0"/>
              <a:t>humans</a:t>
            </a:r>
            <a:r>
              <a:rPr lang="en-US" dirty="0" smtClean="0"/>
              <a:t> for characteristics desirable to them.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203019-8F6B-496B-B8AA-C59EC4F1A010}" type="slidenum">
              <a:rPr lang="en-US" sz="1400" smtClean="0"/>
              <a:pPr eaLnBrk="1" hangingPunct="1"/>
              <a:t>24</a:t>
            </a:fld>
            <a:endParaRPr lang="en-US" sz="1400" smtClean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27622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1.bp.blogspot.com/-Oc655_sDCP0/Tn63-ojmfBI/AAAAAAAACUM/wz-fPea4Avo/s400/siberian-husky-d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Evolution has produced a tremendous amount of biodiversity on Earth.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Biodiversity </a:t>
            </a:r>
            <a:r>
              <a:rPr lang="en-US" dirty="0" smtClean="0"/>
              <a:t>is defined as the number of different species within an ecosystem or area.</a:t>
            </a:r>
          </a:p>
          <a:p>
            <a:r>
              <a:rPr lang="en-US" dirty="0" smtClean="0"/>
              <a:t>The number of species is unknown.</a:t>
            </a:r>
          </a:p>
          <a:p>
            <a:pPr lvl="1"/>
            <a:r>
              <a:rPr lang="en-US" dirty="0" smtClean="0"/>
              <a:t>About 1.5 million have been identified.</a:t>
            </a:r>
          </a:p>
          <a:p>
            <a:pPr lvl="1"/>
            <a:r>
              <a:rPr lang="en-US" dirty="0" smtClean="0"/>
              <a:t>A recent study estimates 8.7 million exist currently.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60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majority of known species are insects, followed by fungi and bacteria.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42" name="Picture 2" descr="http://api.ning.com/files/rZDjO9doRoil9alylD93uyr2D5s2rKfBVB2TxPh7fXnSacesDqt*rKYyufhKir001l9xL8hfhrUDkPwRRTPks1jG8Sjb5hq9/menga.JPG?width=7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21" y="304800"/>
            <a:ext cx="6968704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Taxonomic Naming System	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With the tremendous diversity of living organisms, a system was devised to organize them based on their interrelatedness.</a:t>
            </a:r>
            <a:endParaRPr lang="en-US" sz="1400" dirty="0" smtClean="0"/>
          </a:p>
          <a:p>
            <a:pPr lvl="1" eaLnBrk="1" hangingPunct="1"/>
            <a:r>
              <a:rPr lang="en-US" sz="2400" dirty="0" smtClean="0"/>
              <a:t>Domain</a:t>
            </a:r>
          </a:p>
          <a:p>
            <a:pPr lvl="1" eaLnBrk="1" hangingPunct="1"/>
            <a:r>
              <a:rPr lang="en-US" sz="2400" dirty="0" smtClean="0"/>
              <a:t>Kingdom</a:t>
            </a:r>
          </a:p>
          <a:p>
            <a:pPr lvl="1" eaLnBrk="1" hangingPunct="1"/>
            <a:r>
              <a:rPr lang="en-US" sz="2400" dirty="0" smtClean="0"/>
              <a:t>Phylum</a:t>
            </a:r>
          </a:p>
          <a:p>
            <a:pPr lvl="1" eaLnBrk="1" hangingPunct="1"/>
            <a:r>
              <a:rPr lang="en-US" sz="2400" dirty="0" smtClean="0"/>
              <a:t>Class</a:t>
            </a:r>
          </a:p>
          <a:p>
            <a:pPr lvl="1" eaLnBrk="1" hangingPunct="1"/>
            <a:r>
              <a:rPr lang="en-US" sz="2400" dirty="0" smtClean="0"/>
              <a:t>Order</a:t>
            </a:r>
          </a:p>
          <a:p>
            <a:pPr lvl="1" eaLnBrk="1" hangingPunct="1"/>
            <a:r>
              <a:rPr lang="en-US" sz="2400" dirty="0" smtClean="0"/>
              <a:t>Family</a:t>
            </a:r>
          </a:p>
          <a:p>
            <a:pPr lvl="1" eaLnBrk="1" hangingPunct="1"/>
            <a:r>
              <a:rPr lang="en-US" sz="2400" dirty="0" smtClean="0"/>
              <a:t>Genus</a:t>
            </a:r>
          </a:p>
          <a:p>
            <a:pPr lvl="1" eaLnBrk="1" hangingPunct="1"/>
            <a:r>
              <a:rPr lang="en-US" sz="2400" dirty="0" smtClean="0"/>
              <a:t>Species</a:t>
            </a:r>
          </a:p>
          <a:p>
            <a:pPr eaLnBrk="1" hangingPunct="1">
              <a:buFont typeface="Wingdings" pitchFamily="2" charset="2"/>
              <a:buNone/>
            </a:pPr>
            <a:endParaRPr lang="en-US" sz="9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64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Classification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368844"/>
              </p:ext>
            </p:extLst>
          </p:nvPr>
        </p:nvGraphicFramePr>
        <p:xfrm>
          <a:off x="533400" y="1219200"/>
          <a:ext cx="8229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  <a:gridCol w="5410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Eukarya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Cells</a:t>
                      </a:r>
                      <a:r>
                        <a:rPr lang="en-US" baseline="0" dirty="0" smtClean="0"/>
                        <a:t> have nuclei and organelles (eukaryote).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Animalia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Multicellular. Unable</a:t>
                      </a:r>
                      <a:r>
                        <a:rPr lang="en-US" baseline="0" dirty="0" smtClean="0"/>
                        <a:t> to produce own food (heterotrophic).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Chordata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 a nerve cord along the back.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Mammalia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Warm-blooded, gives birth to</a:t>
                      </a:r>
                      <a:r>
                        <a:rPr lang="en-US" baseline="0" dirty="0" smtClean="0"/>
                        <a:t> live young, has hair.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Forward-facing eyes, enlarged brains, vertical</a:t>
                      </a:r>
                      <a:r>
                        <a:rPr lang="en-US" baseline="0" dirty="0" smtClean="0"/>
                        <a:t> posture.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Hominidae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for language,</a:t>
                      </a:r>
                      <a:r>
                        <a:rPr lang="en-US" baseline="0" dirty="0" smtClean="0"/>
                        <a:t> culture, empathy.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16924" y="4495800"/>
            <a:ext cx="8229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2600" dirty="0" smtClean="0">
                <a:solidFill>
                  <a:prstClr val="white"/>
                </a:solidFill>
                <a:latin typeface="Constantia"/>
              </a:rPr>
              <a:t>The final two taxa, genus and species, are used to define the species’ scientific name.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2600" i="1" dirty="0" smtClean="0">
                <a:solidFill>
                  <a:prstClr val="white"/>
                </a:solidFill>
                <a:latin typeface="Constantia"/>
              </a:rPr>
              <a:t>Homo sapiens</a:t>
            </a:r>
            <a:endParaRPr lang="en-US" sz="1400" i="1" dirty="0" smtClean="0">
              <a:solidFill>
                <a:prstClr val="white"/>
              </a:solidFill>
              <a:latin typeface="Constantia"/>
            </a:endParaRPr>
          </a:p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srgbClr val="FEFAC9"/>
                </a:solidFill>
                <a:latin typeface="Constantia"/>
              </a:rPr>
              <a:t>Italicized or underlined</a:t>
            </a:r>
          </a:p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srgbClr val="FEFAC9"/>
                </a:solidFill>
                <a:latin typeface="Constantia"/>
              </a:rPr>
              <a:t>Genus capitalized, species lower-case.</a:t>
            </a:r>
            <a:endParaRPr lang="en-US" dirty="0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62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38862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scientific naming system is important, as many species have multiple common names.</a:t>
            </a:r>
          </a:p>
          <a:p>
            <a:r>
              <a:rPr lang="en-US" dirty="0" smtClean="0"/>
              <a:t>The cougar holds the Guinness world record for number of common names, with 40 in English alone!</a:t>
            </a:r>
          </a:p>
          <a:p>
            <a:pPr lvl="1"/>
            <a:r>
              <a:rPr lang="en-US" dirty="0" smtClean="0"/>
              <a:t>Cougar, catamount, painter, panther, ghost cat, puma, shadow cat, mountain lion, deer tiger, devil cat, sneak cat, plain lion, fire cat, mountain screamer, Florida panther, silver lion……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27" y="228601"/>
            <a:ext cx="3989173" cy="591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61248" y="6142943"/>
            <a:ext cx="166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smtClean="0">
                <a:solidFill>
                  <a:prstClr val="white"/>
                </a:solidFill>
                <a:latin typeface="Constantia"/>
              </a:rPr>
              <a:t>Puma </a:t>
            </a:r>
            <a:r>
              <a:rPr lang="en-US" sz="1800" i="1" dirty="0" err="1" smtClean="0">
                <a:solidFill>
                  <a:prstClr val="white"/>
                </a:solidFill>
                <a:latin typeface="Constantia"/>
              </a:rPr>
              <a:t>concolor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76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Four Pests Campaign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715000" cy="5334000"/>
          </a:xfrm>
        </p:spPr>
        <p:txBody>
          <a:bodyPr/>
          <a:lstStyle/>
          <a:p>
            <a:r>
              <a:rPr lang="en-US" sz="2800" smtClean="0"/>
              <a:t>Masses of people were mobilized to eradicate the Eurasian Tree Sparrow.</a:t>
            </a:r>
          </a:p>
          <a:p>
            <a:r>
              <a:rPr lang="en-US" sz="2800" smtClean="0"/>
              <a:t>Tactics included:</a:t>
            </a:r>
          </a:p>
          <a:p>
            <a:pPr lvl="1"/>
            <a:r>
              <a:rPr lang="en-US" sz="2800" smtClean="0"/>
              <a:t>Banging pots and pans, preventing the birds from landing, until they were exhausted.</a:t>
            </a:r>
          </a:p>
          <a:p>
            <a:pPr lvl="1"/>
            <a:r>
              <a:rPr lang="en-US" sz="2800" smtClean="0"/>
              <a:t>Tearing down nests.</a:t>
            </a:r>
          </a:p>
          <a:p>
            <a:pPr lvl="1"/>
            <a:r>
              <a:rPr lang="en-US" sz="2800" smtClean="0"/>
              <a:t>Shooting them from the sky using guns and sling shots.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8243DE-FD85-4751-8515-DAE25FF9EE6E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  <p:pic>
        <p:nvPicPr>
          <p:cNvPr id="4101" name="Picture 2" descr="http://upload.wikimedia.org/wikipedia/commons/thumb/3/3a/1950s_%E5%A4%A7%E5%AE%B6%E9%83%BD%E4%BE%86%E6%89%93%E9%BA%BB%E9%9B%80.jpg/250px-1950s_%E5%A4%A7%E5%AE%B6%E9%83%BD%E4%BE%86%E6%89%93%E9%BA%BB%E9%9B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381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6019800" y="49530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>
                <a:latin typeface="+mn-lt"/>
              </a:rPr>
              <a:t>“Everyone come and fight sparrows.”</a:t>
            </a:r>
          </a:p>
        </p:txBody>
      </p:sp>
    </p:spTree>
    <p:extLst>
      <p:ext uri="{BB962C8B-B14F-4D97-AF65-F5344CB8AC3E}">
        <p14:creationId xmlns:p14="http://schemas.microsoft.com/office/powerpoint/2010/main" val="40042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 dirty="0" smtClean="0"/>
              <a:t>Two animals with many classification levels in common are considered very closely related – they diverged recently. </a:t>
            </a:r>
          </a:p>
          <a:p>
            <a:pPr lvl="1"/>
            <a:r>
              <a:rPr lang="en-US" dirty="0" smtClean="0"/>
              <a:t>Wolves and dogs share the same domain, kingdom, phylum, class, order, and family.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5" descr="danishwo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14600"/>
            <a:ext cx="4038600" cy="3213100"/>
          </a:xfrm>
          <a:prstGeom prst="rect">
            <a:avLst/>
          </a:prstGeom>
        </p:spPr>
      </p:pic>
      <p:pic>
        <p:nvPicPr>
          <p:cNvPr id="6" name="Picture 13" descr="canis_famili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6253" y="2514600"/>
            <a:ext cx="2532063" cy="3255963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5727700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1800" i="1" dirty="0" err="1" smtClean="0">
                <a:latin typeface="+mn-lt"/>
              </a:rPr>
              <a:t>Canis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>
                <a:latin typeface="+mn-lt"/>
              </a:rPr>
              <a:t>lupus </a:t>
            </a:r>
            <a:r>
              <a:rPr lang="en-US" sz="1800" i="1" dirty="0" err="1">
                <a:latin typeface="+mn-lt"/>
              </a:rPr>
              <a:t>lupus</a:t>
            </a:r>
            <a:endParaRPr lang="en-US" sz="1800" i="1" dirty="0">
              <a:latin typeface="+mn-lt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dirty="0">
                <a:latin typeface="+mn-lt"/>
              </a:rPr>
              <a:t>European Wolf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03584" y="5727699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1800" i="1" dirty="0" err="1" smtClean="0">
                <a:latin typeface="+mn-lt"/>
              </a:rPr>
              <a:t>Canis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familiaris</a:t>
            </a:r>
            <a:endParaRPr lang="en-US" sz="1800" i="1" dirty="0">
              <a:latin typeface="+mn-lt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Domesticated dog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65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0"/>
          </a:xfrm>
        </p:spPr>
        <p:txBody>
          <a:bodyPr/>
          <a:lstStyle/>
          <a:p>
            <a:r>
              <a:rPr lang="en-US" dirty="0" smtClean="0"/>
              <a:t>As their ecosystem and community change, populations of organisms undergo different growth patterns.</a:t>
            </a:r>
          </a:p>
          <a:p>
            <a:r>
              <a:rPr lang="en-US" dirty="0" smtClean="0"/>
              <a:t>The most common </a:t>
            </a:r>
            <a:br>
              <a:rPr lang="en-US" dirty="0" smtClean="0"/>
            </a:br>
            <a:r>
              <a:rPr lang="en-US" dirty="0" smtClean="0"/>
              <a:t>growth pattern is 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 smtClean="0">
                <a:solidFill>
                  <a:srgbClr val="FFFF00"/>
                </a:solidFill>
              </a:rPr>
              <a:t>logistic growth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which takes the shape </a:t>
            </a:r>
            <a:br>
              <a:rPr lang="en-US" dirty="0" smtClean="0"/>
            </a:br>
            <a:r>
              <a:rPr lang="en-US" dirty="0" smtClean="0"/>
              <a:t>of an “S”.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 Patterns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753" y="2362200"/>
            <a:ext cx="451489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Logistic growth starts off fast, but gradually slows down as the population encounters </a:t>
            </a:r>
            <a:r>
              <a:rPr lang="en-US" dirty="0" smtClean="0">
                <a:solidFill>
                  <a:srgbClr val="FFFF00"/>
                </a:solidFill>
              </a:rPr>
              <a:t>environmental resistance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Environmental </a:t>
            </a:r>
            <a:br>
              <a:rPr lang="en-US" dirty="0" smtClean="0"/>
            </a:br>
            <a:r>
              <a:rPr lang="en-US" dirty="0" smtClean="0"/>
              <a:t>resistance can come in</a:t>
            </a:r>
            <a:br>
              <a:rPr lang="en-US" dirty="0" smtClean="0"/>
            </a:br>
            <a:r>
              <a:rPr lang="en-US" dirty="0" smtClean="0"/>
              <a:t>two forms: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Density-dependent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factors</a:t>
            </a:r>
            <a:r>
              <a:rPr lang="en-US" dirty="0" smtClean="0"/>
              <a:t>, such as disease, </a:t>
            </a:r>
            <a:br>
              <a:rPr lang="en-US" dirty="0" smtClean="0"/>
            </a:br>
            <a:r>
              <a:rPr lang="en-US" dirty="0" smtClean="0"/>
              <a:t>which affect dense </a:t>
            </a:r>
            <a:br>
              <a:rPr lang="en-US" dirty="0" smtClean="0"/>
            </a:br>
            <a:r>
              <a:rPr lang="en-US" dirty="0" smtClean="0"/>
              <a:t>populations more.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Density-independent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factors</a:t>
            </a:r>
            <a:r>
              <a:rPr lang="en-US" dirty="0" smtClean="0"/>
              <a:t>, such as natural</a:t>
            </a:r>
            <a:br>
              <a:rPr lang="en-US" dirty="0" smtClean="0"/>
            </a:br>
            <a:r>
              <a:rPr lang="en-US" dirty="0" smtClean="0"/>
              <a:t>disaster or climate </a:t>
            </a:r>
            <a:br>
              <a:rPr lang="en-US" dirty="0" smtClean="0"/>
            </a:br>
            <a:r>
              <a:rPr lang="en-US" dirty="0" smtClean="0"/>
              <a:t>change, which similarly</a:t>
            </a:r>
            <a:br>
              <a:rPr lang="en-US" dirty="0" smtClean="0"/>
            </a:br>
            <a:r>
              <a:rPr lang="en-US" dirty="0" smtClean="0"/>
              <a:t> affect all populations.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753" y="2362200"/>
            <a:ext cx="451489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The density-dependent growth-limiting factors will cause the population’s growth to slow and </a:t>
            </a:r>
            <a:r>
              <a:rPr lang="en-US" smtClean="0"/>
              <a:t>eventually stabilize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point at which it stabilizes is the carrying capacity, or the maximum </a:t>
            </a:r>
            <a:br>
              <a:rPr lang="en-US" dirty="0" smtClean="0"/>
            </a:br>
            <a:r>
              <a:rPr lang="en-US" dirty="0" smtClean="0"/>
              <a:t>population size that can </a:t>
            </a:r>
            <a:br>
              <a:rPr lang="en-US" dirty="0" smtClean="0"/>
            </a:br>
            <a:r>
              <a:rPr lang="en-US" dirty="0" smtClean="0"/>
              <a:t>be sustained by the </a:t>
            </a:r>
            <a:br>
              <a:rPr lang="en-US" dirty="0" smtClean="0"/>
            </a:br>
            <a:r>
              <a:rPr lang="en-US" dirty="0" smtClean="0"/>
              <a:t>ecosystem.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10" y="2846614"/>
            <a:ext cx="451489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Exponential growth, which takes the shape of a “J”, does not experience growth-limiting factors.</a:t>
            </a:r>
          </a:p>
          <a:p>
            <a:r>
              <a:rPr lang="en-US" dirty="0" smtClean="0"/>
              <a:t>The population will continue to grow, eventually exceeding the carrying capacity.</a:t>
            </a:r>
          </a:p>
          <a:p>
            <a:pPr lvl="1"/>
            <a:r>
              <a:rPr lang="en-US" dirty="0" smtClean="0"/>
              <a:t>This is called an </a:t>
            </a:r>
            <a:r>
              <a:rPr lang="en-US" dirty="0" smtClean="0">
                <a:solidFill>
                  <a:srgbClr val="FFFF00"/>
                </a:solidFill>
              </a:rPr>
              <a:t>overshoot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a population</a:t>
            </a:r>
            <a:br>
              <a:rPr lang="en-US" dirty="0" smtClean="0"/>
            </a:br>
            <a:r>
              <a:rPr lang="en-US" dirty="0" smtClean="0"/>
              <a:t>overshoots the </a:t>
            </a:r>
            <a:br>
              <a:rPr lang="en-US" dirty="0" smtClean="0"/>
            </a:br>
            <a:r>
              <a:rPr lang="en-US" dirty="0" smtClean="0"/>
              <a:t>carrying capacity,</a:t>
            </a:r>
            <a:br>
              <a:rPr lang="en-US" dirty="0" smtClean="0"/>
            </a:br>
            <a:r>
              <a:rPr lang="en-US" dirty="0" smtClean="0"/>
              <a:t>it experiences a </a:t>
            </a:r>
            <a:r>
              <a:rPr lang="en-US" dirty="0" smtClean="0">
                <a:solidFill>
                  <a:srgbClr val="FFFF00"/>
                </a:solidFill>
              </a:rPr>
              <a:t>dieback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often in the form of</a:t>
            </a:r>
            <a:br>
              <a:rPr lang="en-US" dirty="0" smtClean="0"/>
            </a:br>
            <a:r>
              <a:rPr lang="en-US" dirty="0" smtClean="0"/>
              <a:t>mass-starvation.</a:t>
            </a:r>
          </a:p>
          <a:p>
            <a:pPr lvl="1"/>
            <a:r>
              <a:rPr lang="en-US" dirty="0" smtClean="0"/>
              <a:t>Exponential growth is </a:t>
            </a:r>
            <a:br>
              <a:rPr lang="en-US" dirty="0" smtClean="0"/>
            </a:br>
            <a:r>
              <a:rPr lang="en-US" dirty="0" smtClean="0"/>
              <a:t>unusual, and does not</a:t>
            </a:r>
            <a:br>
              <a:rPr lang="en-US" dirty="0" smtClean="0"/>
            </a:br>
            <a:r>
              <a:rPr lang="en-US" dirty="0" smtClean="0"/>
              <a:t>typically occur under</a:t>
            </a:r>
            <a:br>
              <a:rPr lang="en-US" dirty="0" smtClean="0"/>
            </a:br>
            <a:r>
              <a:rPr lang="en-US" dirty="0" smtClean="0"/>
              <a:t>normal conditions.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1027" descr="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/>
          <a:stretch>
            <a:fillRect/>
          </a:stretch>
        </p:blipFill>
        <p:spPr bwMode="auto">
          <a:xfrm>
            <a:off x="4191000" y="2737022"/>
            <a:ext cx="4691645" cy="377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4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China’s great famine in 1958 was partially due to the removal of a density-dependent growth limiting factor for locusts – the predatory Eurasian tree sparrow.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Famine</a:t>
            </a:r>
            <a:endParaRPr lang="en-US" dirty="0"/>
          </a:p>
        </p:txBody>
      </p:sp>
      <p:sp>
        <p:nvSpPr>
          <p:cNvPr id="5" name="AutoShape 2" descr="data:image/jpeg;base64,/9j/4AAQSkZJRgABAQAAAQABAAD/2wCEAAkGBhQSERUUEhQVFRQVFxQWGBQYFRcUFBUXFxQVFxQXFBUXHSYeFxwjGRcUHy8gJCcpLCwsFx4xNTAqNSYrLCkBCQoKDgwOGg8PGikkHyQsLCwpKSwsLCwsLCwpLCwpLCwsKSkpLCwsKSksKSwsLCkpKSwpLCwsLCwsLCwsLCksKf/AABEIALcBEwMBIgACEQEDEQH/xAAbAAACAwEBAQAAAAAAAAAAAAAEBQIDBgABB//EAEEQAAEDAgQDBQYEBAUCBwAAAAEAAhEDIQQFEjFBUWEGInGBkRMyobHB8BRC0eFSYnKiI4KSwvEVsgczNENTo+L/xAAaAQADAQEBAQAAAAAAAAAAAAABAgMEAAUG/8QAKxEAAgICAgEDAgUFAAAAAAAAAAECEQMhEjFBBBMiMlFCcYGh8BQVYZGx/9oADAMBAAIRAxEAPwBVTaRupHEhuyNo5c6qbKdfsi6JBKlwl4K2hZUzUmwQFUucbq3F0DSdpcP3Q5rpG/uEtZShEUi4bbIIV0wwuMGxRSTOYRgsXpPeTqnjWEWhKXtadksq6mvlswuj8dCcUa4YYOurK2B7tkuw+KLW+SZYfMg4Lq43RPjxdg2FwR3RBwfNMsOBFl1SkuhhXEE25Cr8MOCEq04T12HCW4mmsHqPSWSoXQvHNlSq1wFTUxYhea/QNOzqZzg1VGnyQZJc60pvgsGbSnXp+UuFDKOyX4iGEHoqXDki6+FBHUKj2B/ZeoouNIuCmkSoMwZlNGUY3U4CqsVnFFKhZA5hRKamsEFjXytCjxQUBYeGuDk3FRZyvjAGwrsNnbdInfZUxpJiTRpGvQeb1O4BzKFpZyxdisWKkRwVZONaBGOxbWYrMJVDSurlCOssb7LGgbi5ChMlKKOJjij6GIlVjIAbSp3smD8KHCeKGwN00qwGqySJyYkODC5XOridwuS8EKarBZWGP2sU1fhRGyuNO/mrYVejjEdp+zwqNJ4i4PJYqhgwXaHiIlfW8zp2K+cZuyKsxEH5qGaK+oeMvAox2QvaJbcJYKpFit5gaktjdCZtkbHgmIPMKFKtFORlKWLO0o/DOkXS3HYB1I8wvMNiroJhNh7P/DHOEooV3NJTrDtmnHGFT/0oNEvMHlw4eZUfVPJOoY/9k99BGVZkdrlG4nPwyZa8xxju+qW/iHg2LnNOxbDY6QVVisc8C2m38TnX6WstGCMscFFuxlFHuJ7TvAkSQfylonycENjM7IhxY5zTxBkj4LxjKj51Uw206muDmny3CicBAh8gHZwJjzjfxsqNthpI9oZk1zw14Dp2bUgOjo9sH1Ck7C0ZOvUwcADbf8rjM+cKb8IXNGtrXabSAHB3Ig8+isr4N2kvpEvZpl1OJB6sLrTNiB8Ch+Z1IuZljRpFN+qRIDhpJ6TtPorvb6JBseIO4Wco4z2RaWEmm4EllxJAJ7hnuugcFpsRXYaeoiZpl4cZlzWxqMDiJBjiJiwEcoxu0K4gwxplTbiJUHYYFoc27XAEH7+arpgjhJ5c1nnlUHs60i3EVSGnwJ9EHWxbphNBpc22x+zPXogW0RbwjzFioS9WkI5AdR7hdCvxhIutA+gISrEYboneagpmWxgcTaUC2oZgytxQysEKqtkTeSk/VpOjuQpwNKYT3D4VRw2XhpsjRTI2V8WS1Z1glTCoSrR3TZolU1KNimjPkFTsz1Q/BEYbEKGOwxaZiyHp7p1oZbNTl9e6ZYky0rN5fUMhaRjpatMJWiU15M5VBkrxMa2E7xXiHtoHI+sQokqSg4rSAHxFwZWVzPIQ6XBamoJVFWnZKwnz8NNF0FGjGh4hNc3ynWDzWMxGqk6LrBm+L0Oth2bZaCLXWYxuAIqNDBJPDn4LTUcdIiVU7DkuDmxI28eCVUuxk6CMroO9mC6Q7lsRBVlbMGgRWaS3/wCRty0jjA80FVzuqz36QJ/ibc+YS+vjtZm4PMEj4QtC0hxhiKIHepPa5p5XafLgUGcxY0nVYxeO80+IMpPinODgPauP8oMH/MRsFfhK7aNN1dw7rSNLSfedMNdB3M7TPPlAsBoMqBjXUZSo0zsKkMe60+7+XfYweieU20SPyEAwQDeZjY8eAj1XybNcaMR3q9R2t35RGimD7rbgnVEk7b8TdI/ZOY6A9wa6wcDHgCAepTcWlYOW6PuuGpUxIa4W5mdU/MwpYjLmAFze6dWqxiH85H8Q358V8gyvtNWp9wuLu9ckzH7StQ7ttUYIImQbcYCk2MjbtySnUaO6J98QBpDveLT0J9L9FVUyEUtVWdIpUyWiDI1F0Q3iS1wFtzNrBZbK+1tRzTpY4zMC0cYvwuiMDiswq1CalZlNlpsXkjuwGgw0bb3uE6aKRwynpDellNZxDqVOpoBaQzTIE917RNg3SQY5iRxTRvZ+sdqZ8y0EeMlSpZzTpNu7VzGof8ILG/8AiMxkxHhKTNhxZK5M0f2+cuybsiq63hrRLQC9sibiQ5ke9aJj52PmB7OPqOqDXT7jhcFxBD2hwIgXuSPEFZfE9vT7Z1Vp06maSDOkkGWn/b5hCYXta+oSNTmF8gupuAJgd2xEat7neyh7WHyjpejUFcjd1+zmn3q7RH8hP1CVY7LqDfexW1//AC//ANL55mGdVtbmtqVHgROsRUb/AFDh5b2UaOW1ngPeSGEatR7oI8rlHjhi9R/cC9LiatSS/n2Nu7OMHSH/AKg/6I+qhTz+hUe1lKrrLh/Cbb2PKw8EH2c7OYdtJrqrQ95AJ1XAJuRHG/OU6LmizGtA5AQPgo5YYn+D92YJ8E6i2wrA0ATdPG4FpCzBx2gKqp2ldtKriioxom4theaODJhLziO6l2LzA1DfZevq91VSHqkSxZ1ghJqZh0FNWPlB43D/AJgi9iwdDbL6adMeAFmMDmEBXOzPkmhKizVj8kLkjGYlcrc0T9s+yveqHvUXVFAlaCR6Sq3Fc56oqVEGE9rAELF9o8GZlaipWSPtA7UxY8uOx4mPwjjqKd4V0AkkCOJ/RKsABqg801xNI6O7HifosiTeT8jn9QpzrMtInV+nwWWq5m91y5xHWYRecsdcveI+7JHpc87xwA4rU2UbDXY+e6JgXc6BH9IHFU4zGVasAtcKTSHGxnk2R8U5yzs4GsJPfm+khw+AHzTrBZC3SSLaoBdq1FkbDTxHiikdTPmmJwri68HqHNg+RII8wrW5c5hbqBmJDbjjAJ9DZbvHZYXatdcOH8rOkC3CBySXFYb2ciiAXW1VC4veZES2Gw3la+/ii9BjC2L8Jlbn+PW2wmeaMp5VEOc7Y78BHEgprgOx+IqNDhXMkTpDYi0mS4joNpQOIyNrHkVmVXPG/tCRad+6Y8ggi0YK+wp/aGm1oGqNIAAEQIHADbyQtTtY51mAuPCB9AFD8ZTpmBQpAjm3W77i9yF4/Oqps2Gjbuw0JMk35PS9NFN1F9ES7E1L+zdH8wLQfWAVF2AePfqUm9NUn+wFD4iq+TrcT5yqfanwWVu/B6sIpfi/YLqYembe0J6BkfFxCELmN90u5SY9SByUXOKso4SpVB0U3Pi5cATEDidhZGJD1MYyVtkqueOtPegRJ5cl5W7WVy0M1w2NOkMabHcXBJRGZ9katGgaz3M/LDG94w4gSXbCJ4Su7NvFJ7XgCefHyKs6jto+cyNKXxC8py7GV4Lqr6bDBkmHEH+FjY35n0W1wmA0MA1OdHFxknxKXF2hk0n62st1DSZHjEgHaFGlnRKnknxjdCOOwvHMMJHWBlG4nNEIK4cqRaasFUQYbgJzSwOoJUKMEEJvgszaLHdWglewS2Uvy1zTZRfRkQU1/GNK9dpKo4olxZjsRRLHdCvaRT7M8BqFkhB0m6i1RZdDFjLL1UsxllyAp9jD1xqpc3FleOxi32QD6j0HVqqirjLJe/EOd0CVsZB9VyU5iZaQjqFbU1BY1qXsZGGx9Y03yOKY08a51KQfCLlC51QJNhJngiMubopEOEk/lAM9NR4BZONSKrYmdlzqjpeb8On7pll2T06doDnmzRvdM8DkdapBhrG8XRsOTZufFaDBZZToe7Jef/cdcnw5DwTD0L8PkZ3fJMe6W28CIhF4inoF9DR4cfIhGHGR8p+/1SzEVS4wQPmUboNAP4Jjng6Q4WJkACOMQIKvOBohwcGh3ACbdTp6W+KsfW/JxO3E/fFTdTa1oL3QY2F3E9T+yRyGobZaGuuIHDbiN+nP6rK4zsrWxOJqvip7IkBr3wwENaB3QbkTqItF0+yjWQGiQLkniRO3QLRU6Yi9z1VcatbEbpnzit2FewyXN6QO91kuEegCGqdly0nYk7mDJ8TK+h4rENFkprVA4pckUyuPLKPRgMwyQsBcOG45oWjkxfd3cHh3vjsvpuDoU2nU8TF9pg81iczxGh7huJMHpwPoo+2ltlf6vIloow+VUWD3NZ5v7w/0+78EZSzVzTAsOQsAgqWIm5Vn4hqdOujLPJKb+Ts8LtVOrQkkHUWAxDWvLyAI4TEeBS7BUNIggS1xaejgbeog+aZNI9oCOILfqJQwOnEPafdqAOHIOaIMeQJ8lLJ9Ik3aGFCvpc1xBjZ4G5HGQbGWmP3CuxGUBveYdTHbO+jhwd0QNHFnYg2OmdtuR472labC4chge2C0gNcDJHTWBHkenRJx5KhnbhbEZyyyVYjDFrrLX1a7BuC3whw9DEepSzG0wfdLT56T6OgpsafknCwXBwQp4rL9Qtulleu5hiNkwy7M5F1oTXQ0olFLDVG7Ej4hG0ca4bjzTBjmkKTcMJXOL8EnaK21S4XSXMaAmy0lWkGhZ7GVhK5xaWx4sADVyJ/DLklFLPowrKNXEgeKHxVbTbihgyVqcqMaDaZkSUDi6hDu6ZldVcedlYxo09UbvRXo9wVUwQVdXPdA+KDbV3XtTEIqkNVi3E4I1HhrBvy/XgtNlHZ1tBvf7zzf+VvSPqvOy+FLnmoQAxttR3LuTfBPagaZJ8YH16qM2k7KxVi2u8TYX4AfUcPNBVmniJPw+/uE6bhpGwBPD9TxVdbDNbxnr14AdVO7GENahaTb43ngFS/BkDUbmLLTMwQNyLj4eXNTqU+YEmw4xxn0Eo0mdZiq7TtTZfi43R2UZCSddWXON5K0zMIxto84+KlUEbJaSOtgpohotxQ9fEkC2/3dXVnE+CHqN+SbkxaFuIJ3VLCjqjIKFc2+yDGQHUxep2kGDz6gkX9EoxuVSTN17UoOZiXCTaoZHMOMt+BCckLLmk7oSWjG4nLy3ZKqjnAre4jCgpTistHEKcczXYtiHD4ky3nNvFWZswhwcN2kOafQx4cCra2XQQRwIKhXpEGJDhe4MyOE/oqrImVjTDsC5sBwnvhu52i23PgfBaXJ6pNGqByB62csXgamkFh4HU3/AHD4T5laXJq1qo4Opv8A+1NjdOhVatMhiGa+hSfHam77JlRxmmNV+Go77Wnn81HEVWVLAgq+mdRnX4iVCniCDIRmKyci42QbsMQp+Q+B5gMfa6a08wHmsnRlMKDyrRlQjQzzDGSLLPtDtUlOWMkXQ9doXSbYEiynWsFyFD1yFjH0CpRkoervbgvKuLi03S6tirqzpGZQYVXqwCqfxsBBVsdaEvq4xTc6eiyQ1qY9FZHgRXqw8kNFyG+8Rw6DzWZfj2su+TxDQJ83chK1GXY5wwxeAWB0kA7zzI/K3je5lLKdK2USt0PsRmGjuMAbTYAAAZMCdwPPxQ9DHOdDnw1oNmzPm7memw9ErolrJBdqc6CZvJjf04Je7EOqu9mw6Wj3yN/ALK5N7NNJaNX/ANVNV2mmYaPecN/6WngevD5MsEwe87hYN5W4czzKTZe9tNgYwARb9kbh8WHEjcNsT15BUgyUkGYzMQCA3eJ09JgTyk2RdFwsTwET43PyCT4ehDiXXe90+AE6R4AfEpnW2aBuXNH1d/aCVROybDqNEPd0Anxmw+R+Cm2iIFrWVbMUG+S7A4oGnEyR+qqqYuyT6DTw5oCqackRBFkSypsf6vn+gQ1ekNRJ2IM/5TI+BPom7AL8Xg+I8UrrtI4eacV2EOBBlpBB8bEH/u+CX1XngJAMEdDy8/qoSKIGxeXtrQ4GKrQI5PDTOk9YmECXIhh0wQT3fXfj1C7GND2e1bv+do+DxyB4rNmXLYs4tKwNyHrKwOUKgWJ6JJ2L61OUM7DhHvah6jUYyCI8yp6XB2yddn8SHXvcRPIcR6T6IHH05AVeQYr2bi0kgHYWiRtJ4XA9Vqg/JoW0mVZ/SfTqwSC03EW34HqEDRxhaZBWxzfANrMY8EGBB53vMcpkLN4rJjwC0S0yd7oZZbmQfY7r3McvtLfRI2YGowyJsnWX5sCNL7FPFqXZwupkA3V5rIvMMt1CW7pBUqOaYNiuejhu3FKuo+UtZiVP8Uus4LleoUV1y441WNxscbpVUxpXVXkqgsSymGqPH1yVRiMUGNLnf8ngES2iluYsFSsyh+Yx/lG5tzNvC6nF8mLZ72Yw9XGYoW/wwQXnZgi4H8zo2HAXX1DNKcM0i4iGj6+sIHJ2U8PSaxgEnYcTzPruUdW5uuTsOSXJOzRjjxEz8MbAmCbkDj08ERh8Oym28Dj581Bj5qHpEnw4BDYqmazoFqbT/qI+ikirCsJiC4nTw48J6JlltYAaR7o/udNz6/EFLsPhw0AD0CNyyh3j/C0wOpi/zVI2JKqG1Cn3i88gAOQ4+p+QVzHGxPWPP9kPWEsgGC60+O8eUop1QAAeQ8grIiR16pHA2/X5q2idOo9Yny/dCMs74nzNvkVdV7zPMfMfsmiBhlSuJaOM/CCP0VFSv7w5WPmP3XVrOHgVAbk84TtipFVOrICWGvDiORgjobt+EInB4mQ/o5wWfx5LcXM917Rbq2fp8lKT0Ols9zDFaCTuN48BJ+EqjCZlpNiQbx4WI8RBFkVmNHUwkbgT4xwSX2YfSGmzgBHIEfTgo2VocVHMeNdMEcHN5HmOhv6KBCzuY5y6j7CrcNLiyoPywRLgRzGnUD06lafTaQsuaFfJeTNOKjKgKo1DVGpg9iErWUkIBPw+qw34ePD4pRhnD2ongQY85Th9Tkl2Kw0Pc8e68xHEEiTHnIWqDK4nfxHWBw7GVKpAiXG0nYhrojlKc4HL/aHZJqGoE1DSeZguDYLQe6DAiSBHJbDLiA0GI6HdaErZdwX1MprdnmxsFkM97PhplphbPMM7a0XKyWY5w183BVJaRmnIS4HMjTOmptzRuOy5tZsjfmlmKAKlleMcwwT3SpQzO+MuiSmxZi8IaZg8EJ7RanNcF7RsjdZ84I7QunLix+ZUKnVcr/wK5T95B5ofaVdSwpKu9nC99rCF2T5NnpDabS47NEkrMdnqzXV31zdzyTxGlswGzzNhbkOsF9qceRTDBu+SY3gfuQl3Y+mC9xAsyHHrYhgJ/qk+RWvFDkqXkDmoJyfg3GCqS4k+9x6DkOiPOIJEDc7n+Ech1SrJ2EgvPHbrxn4geS0GEw4aJduRJ/dZXGptI3QlcE2CClDY+/3XrBMMFuJ6D7+qIfQ1Q4m3Ac+SnQpAEkoqI/Irp0ocTwAgfUorC1QLC0D5/ZUg2ASfP9EK3CkCD7z5JjgDwHgICdaEbsPw9WQHcDceHD1381H8QTUFrBpv4kforXnux4AKLaUAkffJOIevfIP3yRFGr3Dzif0Q1Qw0jiR8wuDonwAjzTWAYF4c9ro91rhPU6CqmukT4+slAtxu46/fxXgxUW8fjdHkCjnU9JJ/mPnMEfNLs8ozpcBdpHzujMXVJtx3HiFzn6xCnLY60Lm8QdxaPkkegitAsLgjxuD4J890G+4lp6xdp++aBxg7weORaeoP1mD6qT0UM52npa8PUbxs6OreXmP7k07G481MJS1GS0FnjpJaPgAqMeyabwd4InykHzSbsDWPsHidqk+EtamjG4U/uQzdm9OyX41ilRxJNlbUpyozhXRnoTeyJROFwrXEAiwIPmFbVpwo0H6Slixlp2jQ0gAEPmGahgSvEZnpWfzTNdXFauSSNPNNC7tPnTnmATCWZeDzKrxR1ORuDZCRysxy2xpRbIurBR9F1IbIlpT6iPQThcQAIch8TRBuFTVqqIrFY8mRy0I9nezXL3UuWT25AocPCpLUQWqBatyORkO11SHjo2AfE3+iY9lsvjCN4PxL3mYgimzukz/qg/zlIu2mI/x9P8LWjzMn9Fs8pZpL2z3cNSp4cHgXhodVI5d4n0XpYpe3jcvNf9BKHuOMX1e/0D8teDA2a2fCBsPX5I2nXLjPAn+0Gw8+KV4R3cnnb0g/VOcsoTE8tR6TsPvkvNjbdHqypIKrYgkADd1p5cz99EQyjAA4BWjDbc1MsuAPPwWpRfkg2UcPj+i9pbknf6In2YXopAJuDQOQM6oesLynVLvCT8ETVZKHiLBdVHWelqi99r+CscbIZ9WYEbEFFnIKw2HEKjE0++3z+Uj5KdGrZebu9PquXR3kjiKcx0P0I+qEou94cj9AR80xLECacOd1hIzkwDMJALmiSLxzHEBUuOx/KY+OyZVboKvh+6RwO3T7N1JopehZmYGqOcN8iZHpf1SDsZhyylUBG1Utnnpa0H4p1mLN73a5pnpqaT8FLIcFNFxHGtiD/wDc8fRVW8X6maeslf4LWPhH0nyEFVbAUKGLiyZRtbFoPq05QlSnCJbVlc+6nPF9hWZ/MGlJ67CtBmFJLTRlScWRtoSjD3TDC0YRP4ZXNaITxh5HgrK9XJcaq9YxWmhHBPOLZZgTnkr1oKN9ivRRScBaKA0rxGimuSe2dQ0hR0pzgcj9pSLy7TY6bWJEiCZtcfFK9KVxcUm/JMwea4XVjKlQjuUqlDVyg6LesDzTDLsxJwhOz6tV7z4vdNue6J7U4TTSLRviq9If5Wi/xaEjwNTvspk932hjwYJ+YXoZI1ijX2DhnczZHu0R/UR8wPkFoclfbxM+QsEmrYbZvIz6f8hNcpMSPDytt8SvNhfI9OfQ9NTkvQVTTd9APW/0V7TZb4mRkRupO3XhK57gmo44vH35KuQq6m66jdKEJAsh6lISUS02QtUos5FVNun75q2l7xUadOSroSpBbJF1kKG3RMKBFkzVi9AtSmNUc7rytQ7h6Lys+4++SlUqW8R9FJ0PszOY0ZcRza/5EJ3kuE04do/i1v8AN73P/wByR59idLpF/wDCqHxOm30WgoYwBoHIAegRw0k0yebtMVZqzSkQqXTzN62pJDEqeTPGLJcwmlioRFPEoENlT9mQuhnUhk7Lq51IZlBevrQrKNYKtJkpQ2U1aUBBzBTHEOEFLwyShJ8UUiqGODw2qCjK+Dsr8moS0JpiMFLUy2rGsyxMLhUC7E4aHEKAoLM5MAQHjmuVQprkvORx9nwuDpCnFNoDRyA5mxJEm/y3SHF9h/aPcaTmsAgaSHe9EmLmAuXL1p4oyVNEz5r/AOIDHUcVhaL47jazzFwYZLSPQrH5CdWIpjk1zv8AUSvVyT1CqFfzpA9Ovn/Puz6PTOp8/wAo9Zj6IvB09Jd1j1gLxcvLiek2Mm1CFcK9l4uWpEWSFRcKi8XJxSS9p2XLlxx6HwoPdMLxcuCEUwo1CvVyoIeNcoVFy5KxgDEqou+Wy5cs0iiMdnOI1uoMFtXed/QyDAPU6B4SjRmJAgLlyyZJtNJGXN9RRVqOcqRTXq5YsrdkQ3C0kecPIXLlfA9FY9C/FYZL3GFy5ejjZREXVCVbRYuXJ5HMf5K+HQnzrhcuVseoiszmYUoeUOGLlyyz7ORHSvVy5R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newswatch.nationalgeographic.com/files/2012/10/Brownhooded-Kingfisher-with-Locust_Peter-Pischler-600x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562600" cy="36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057400"/>
          </a:xfrm>
        </p:spPr>
        <p:txBody>
          <a:bodyPr/>
          <a:lstStyle/>
          <a:p>
            <a:r>
              <a:rPr lang="en-US" dirty="0" smtClean="0"/>
              <a:t>Locusts were able to grow exponentially, creating swarms with millions of individuals.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 descr="http://i.imgur.com/ntPQ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burchill.com/IBbiology/images/140106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62550"/>
            <a:ext cx="1619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4724400"/>
          </a:xfrm>
        </p:spPr>
        <p:txBody>
          <a:bodyPr/>
          <a:lstStyle/>
          <a:p>
            <a:r>
              <a:rPr lang="en-US" dirty="0" smtClean="0"/>
              <a:t>How quickly populations grow and the maximum size they attain are often the result of interactions with other populations of organisms.</a:t>
            </a:r>
          </a:p>
          <a:p>
            <a:r>
              <a:rPr lang="en-US" dirty="0" smtClean="0"/>
              <a:t>One of the most basic interactions is </a:t>
            </a:r>
            <a:r>
              <a:rPr lang="en-US" dirty="0" smtClean="0">
                <a:solidFill>
                  <a:srgbClr val="FFFF00"/>
                </a:solidFill>
              </a:rPr>
              <a:t>predator-prey</a:t>
            </a:r>
            <a:r>
              <a:rPr lang="en-US" dirty="0" smtClean="0"/>
              <a:t>, where one organism consumes the other.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Interactions</a:t>
            </a:r>
            <a:endParaRPr lang="en-US" dirty="0"/>
          </a:p>
        </p:txBody>
      </p:sp>
      <p:pic>
        <p:nvPicPr>
          <p:cNvPr id="12290" name="Picture 2" descr="http://www.edupic.net/Images/Insects/lep_monarch_caterpillar_and_red_milkweed_beetle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41412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Competition</a:t>
            </a:r>
            <a:r>
              <a:rPr lang="en-US" dirty="0" smtClean="0"/>
              <a:t>, where organisms and populations compete for resources, is another common interaction.</a:t>
            </a:r>
          </a:p>
          <a:p>
            <a:pPr lvl="1"/>
            <a:r>
              <a:rPr lang="en-US" dirty="0" smtClean="0"/>
              <a:t>Water, food, territory, mates.</a:t>
            </a:r>
          </a:p>
          <a:p>
            <a:r>
              <a:rPr lang="en-US" dirty="0" smtClean="0"/>
              <a:t>When the competition occurs within members of the same species, it is called </a:t>
            </a:r>
            <a:r>
              <a:rPr lang="en-US" dirty="0" smtClean="0">
                <a:solidFill>
                  <a:srgbClr val="FFFF00"/>
                </a:solidFill>
              </a:rPr>
              <a:t>intraspecific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the competition occurs between different species, it is called </a:t>
            </a:r>
            <a:r>
              <a:rPr lang="en-US" dirty="0" smtClean="0">
                <a:solidFill>
                  <a:srgbClr val="FFFF00"/>
                </a:solidFill>
              </a:rPr>
              <a:t>interspecific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3314" name="Picture 2" descr="http://farm3.static.flickr.com/2465/4069466829_65a71f5f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733800" cy="248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hQSERUTExQVFRUWGRgYGBgXGBwYHhgaGhwYHBgdGB4aHCYeGh0jGxocHy8gJCcpLCwsGB4xNTAqNSYrLSkBCQoKDgwOGg8PGiwkHCQsLCwsKSwsLCwsLCksLCwsKSwsLCksLCksLCwsLCkpLCwsLCwsLCwsKSwsLCwsLCwpLP/AABEIAMIBAwMBIgACEQEDEQH/xAAcAAACAgMBAQAAAAAAAAAAAAAEBQMGAAIHAQj/xAA/EAABAgQEAwYEAwcEAQUAAAABAhEAAyExBBJBUQVhcQYTIoGRoTKxwfAUQtEHFSNScuHxM2KCotIWQ1Njsv/EABgBAAMBAQAAAAAAAAAAAAAAAAABAgME/8QAIxEAAgIDAQEAAgMBAQAAAAAAAAECERIhMQNBE1EiMmGBBP/aAAwDAQACEQMRAD8AClY1SqAGIzi1ZmyPsYfypaGYRDMCUKfLcxnkjqxYml4BajmBKWuDEgwyipyTW20OSoHk8YmU5Z4WVhQrThyAzvHsyUpmrWHCcECwcNrBMruwbQrCirDhcxSXCS/0jyR2ZmrJfQaxdBi0gCI5uOSkOdYLFRTpXZuYKMCflEqezM4MAXe8W8YtAAZnMb/jBRodioq8rgE1O7N7wWngMwpG94foxfpGYme4cRDQC+XwFmILUrBauGOAAYwTzvG8rF5SxN4KGR4rAqYZbjeNPwUx2IBEFKxJjbvDBQEYwQYZgHjabgg9BpHhmGMCi8FACTOGKL3EaSsCRYFtXEM0zjGAKLmCgFZwqvyg+ke/glkMQesNDOIEYcYBrDEI5mEnZgAmj+0bTOBKKr02h2nGPpGJOrwAIJnDchqVMPMR7JwZJzIYxYMgNTXnHoyWb2aHQmxUMK977R7JklL1ro1GhwjDp/ljWbLQPywcEK5C5yf/AHA0SKmzs4Ka77QapSAHaBZnHUpoB7QrfwqjcY2eDakbS8XMKnUgQP8AvvMHAPpBMnHAhz7wZSHQT36v/i948gJfEkA/HGReTFoqKAsEAOGH1gtyWeu/WIRijYXP0gDF8UKFNz9omrKeh/N4eVJpSl4iRgClQJUSBTqYhk47MA6mI0eIsbilhi7h7wYhYxOGYkgmIJqsrkv0jJHFBlJN/nBXD5qJqfFeDYWBTMcSPCWHOPE8RCgQxJEWCVw2Wbj1iReBYMhKX3aAQolSwUg5W6xIkJapbk8TzOFzFfEpt4hT2bBP+oYQnZ6ugIQpy0QS+8CRmLwzkcAAL57Qzl4MABy8UBVJ0uYo0cRGjATj8RJrQxcVykA2ePJgAsICbEeFUsEZg4g78OTuHgqdOWLId+keyZi1UUhvOALBJvDlEUV7QP8AuxQ/MYedxq0aqw53LQ6CysYrELlUQlSucTYDiM1hmQW5w7VhC7lRiDvAKA5jzg4MDOOVmAymt4OTgkqumIp02e3gloV1pBMjFTAP4iQOhgoVkC8IsVFto3VL1Yw1w85KxQP5wzloSR8Ii1ATZVnUaBFOUTDwir8osGIWALDygRa0AVPyisQTE0xSj8LiI8q2bxPvSGMxctTj+0aIUlDkuYnFDFWIwExdM7DdqxHKwapYAJCusMZnE03yn6GFk3jC1GiC1RaJdIdhIw5a4HINAU/hSi7LPTSPDMcgqSQevvBErBpLF1DzhBZX1cNnvdMZFiOF5x5CsRV0Sc4caXLRKrDSglJmhg+XOLPUgKHyNLEdWOF4WQHNDsIhx65XdqlzP9qg26Dmr5H3gi9mjFCsAkqUoKfmm3vDDh+DQZROcqLEkENYFiL/AH6whxHaBCAEhExalnwgUS2pJg3D8VXIT3oklUsnKoJuAdWNC220Wo0DaZ6eETFh01Di2kFYDCTgtgktrW0WnhfDkqQlSXSFDMeu3zjcyVEHJzvy3iLAjkiYwcDrBOHmsS5gSRImpIzFLbAfWCVoUCetB+sFAbz8SGUXACQ6iSwAGpOghNg+MJnpUqSSpKSQpTZcvV9DodWMa9rcIr8KqXLSVKWtJUkXIZTU1ZX0ii8B4ZMlJISpTs6srsAasd/OHVoi90dJ4dxIK/MDVmieXx6QZyZGYZ1O2ocaO945xwNCu8WQVULirU5Q17O8AmfjDMqUAhQWR+VgQOr0hpfsJf4dAMly7x6fBd/KsApmK0NrxisUWETkOhgcSNj6RoviCEuCwpAaZi1AiBhwh1AkHzMAUNEY8RN+IBaA04KlaCJky1C1YKoTR7NnElmMeokPXLU8o9RLNyHeNvxITQwJio2l4Q2PzjxXCwfI9Y3lLtV4IU58KbmLTQGknBoT8IglU1QDJYe8Cqn6A294Bn49ZLAMLPDzSFVhuInm6j6QEMbLdiwbesC4nhals6iA4N7wPM4ElQ8RVQMGhfkCmJ8J27V+LnS1Sx3ST4SBUEUru/tC/tf26mpljuAhJCgSoB3A0Y+8F9oODKSEmUwBPjLfN/nFU4xh1oXVSCnkxfm4i+qx8VFvw/b6WqWgrQyyAS1QDq3KPV8fRO+CeUmn5fasc6xGIIbnSJJOIyi17xJVpnTpQZPxkuxdnfptBslAXS56/S8c6wnGyk+F2Fq+Rp92iZfF1Dxu1Q45vcQrG4rp0VHDw1VepMZFMR29WR8Q8xX5RkVoiiz8R4imWCkllHa8UTtBxfMogBwBlelyC/yB3h7x1ZzDapJ5JBu/NhXUmKnPwa5mZmSC5BUwBetHG53iMcel7fAfhiFqJQEqUa5WPJ/k9oJk8fxq1DDyZXgLZkqS7quSp7BhSzQXwvhOHw4CpsxUxeqQtku9NiK+lYco7VFlFQZsqQTUnq1YT9a4NeN9GvDO2spGImYSY0vulFEpX5VJFACfyml7V013/wDVikzsuQ83auzHpFF42EKmZ3HeKuLFsteuh3ED4CSrMHZzoCwH6Q8E9k3TqjsEnHpWMyTQAOCGUDWlCXFLiJ5U4LLDb0jneAUqUELExIL2VMS6k1BGUsSPKLVh+0GVLISlSlWqfJ6VZ6wSgwGHG+HgBMxRoCm+9LRzXGYczMxQV5Qs+BKiAo6Zg1QBo4NTFj4lxdcwpTMLlLpGz3JSH0AZ+UUnGYsSyWJyrUonLQ6VD8+XyhxVMTehzjOzM2R3a5c5QUo/lIJSrZTFmp7RfOD4Uy8OgKNSHPnVvIERzH9n/BDMxCXUtn+HQgVJvHZ+IKlol95MWlCE1ckACCbsmOhdj5gQAB97Qm4rPzJZDhQYt83gfh3aGXi8aqQlJIBDKzWAB0bUtrSmsWYdnwgLcm1NxtGbTKUhNhFKbxZgzQwlYpQD+nMRHNzIJSUFQAdhUml+cUrjPbdQWpEs5WIZmVnFxY02Ybm7RUYtg5UdGRPYPffqYmlT0m3+DCTgc6YpKRNlqlqUl20P9NTVtL8odSMHlD2iGqY/hOZoBYiIp8hOzi4DRscNmasSHDKBABcAHTrf2gEL8IiYFuwymo5dYZTJuUB7tX9I8myVZkAWdz0H1hdxVClzBlfKHfmTc+VB5Qg6HKY2a8ZNIOtQKtAEtWXwlzZm94J7kgu7E/KBjBl45jy2+UefvMV1OsZjMAHUqpAY5dbVAjMLgJavEKFSnL6NoB0iVYwTETBMSUKYg6frHLe1GD7kploSAkEmly51PLaOinCLTMUASEuKXDfdIH4l2VTPWmYsMzhSR5sI0jKug43pHJcMh1AEltInTOIDtT5x0qf2SlrUM0sJ/lUkMWA92iudpOzPdnOkjLMUydMoGgFqk+xil6JkYNFWRi2+TQf+IBQmtzTyZ4lR2QmFWYlOVxoaiGq+xviC0VSKjcEXpYuIbkgSkS4bsctSEqrUPQho8iz8OxExMtKbNy5xkZ5s0xRSMd2omFeUM9HsfQkW5jXWFOLxsxaiVKcFyALClKfrAcyYCsmpUTq3l7l+UercBrkU8+XKLqysiTD8VJW5BJVShZqU02h1gsQpRJUzAOGppTX3ivypqe8IUwyh2eopV+TRvjOMsnIkVq9GpRvJvaFgT+SibjGO8YY+IEV5ih8tI8/fZRNUAPCen0+6QqwmCnT1ZZaFKNyWLCL92b/ZWtQBxBYEFyFhISdALlXyhuSiQlKWxZhMNKmq71Sf4jj6VuRblFtXxDDGSnNNTJmpBCCdUj8pYUqXc77GC8D2QkyQ2YrG5anJ/KNJfZKQFKWoZxfKagVDNzhv/wBEaopeLK3xHEVdJDkW9vL/ABFSx0qYpnSpg43jo3E+yLjvJalHKgUHiJUOQDvaK9IVMQwmoVWwAv8AZMYL1Z1Pw85/aPOx3FzLnJ3JSPKzdWEXP9qGGTPwvdoIMwLBypL23ANKE32itTJiQyqIKWIrXRrO0bYvjJxMpcqXnEyZ8SpaSsqc1BYPUajasVnfwxfil9N+wuIThkTCgy1z0nxsQcobKEuPluOsWHF9qVgy++WlGYskfzNdtxo9tLxW+z4l4QCWqWsKqVBSSndioa7DSkVTtDjF4nFFd8vhZ6Jy0SB7+8OnJi1BcOqY7tQmhlr8YY5iAa00p0jn/EO6TiO8mZUBSiqgOpcsKln10jO8WoBSixerU6WhX2lKlGWpZoGA/pFh5V9YUYyT2y5uNaR16d24lWUDQA0ro4Ia4IIII3ibD9r5SikF2VYlm3H3SOHYTi02ZmdZAAAQNAE0AHl8osXCeNAJUZniUkOkEC/6Q+dIwUlaO3SMUJgzIIUnRt/pE0k+JzYn1jj/AGA7ezDiVy5heWt2/wBpFaatrHUxN8JbfSv+bwpaMWgpUxkvtX1eB8PPBLKNx7tEE+abNQsOkDomkZd9tvveIsaDJkpiWPOj3jFyiEuo6pveNZE82ApWu0bTZuZLbfP70ikwo2lpSrxbAEPuDc+R943kAJfk/vERWAG+zW33ygZOJurQnXlBZSDSEitnq/I6vEOKmkJ8IDNTXnXm8BjEpmEkvQ/T6RPMngEABnFH23ielIWzMZMLX5m2XfyYP6QKMP3xCVgEDXY2cQ3mq6tY+d6af5gabNAW2by6+32IkDfDcIloHhNAHKXYPzB63jXGYUg5UBnL00tEP4oFSS7aZSdPv5x6vjIbxGop6fQtaLbFYH+4QamflJ02212jIcyilQBy/wDUH5mMh2GjhOAwk1bCWkqLsC1B52HWCVfs+nrUc8yWkmrFVtgSAQKOYueLEtKBJKZaV5SwSCcoa5rztG07FrTLCgUG7NWgep1uXv5w838L/En0rGB/Z1VBViCW/wDrLMdHUoMln9RSLZhOy+Cw8tRSQtRQxUtycoIelg7D5bwtn8TCAsuSFMElJLlrtXf6xkzG5MqMwYgJy3PyA+zESlJlx84R4Hq4slJSiWGFHOUAWbl97RvicSqYXzlkjox1atLwhmzRRAUArkdra0iSXjSUuqqTRmqDrWJUTRsbSeJkBSasKOK+bfflBMvi5SMzlmN6hj6dGgEzQwSkaEGugFPOIMNJ79SEgeEMquihYHk8X+OzPKiw8OxqpihlUUzF2BJY9E6fKGGcTElE9IJtmSG9CHDwmTIZJCk0GqaEvrQPEa8SJY8Jtp/csYzlFoqLTFnansRkSJmGzrAcqDO3o3IXt7IOKYxcjAply80tS1NMIJdqvV3qQzaAczFpxfG+6CFLnZBMcoSxWSK+IgNQmxJrtaBOIIRikZFpGYeJE0Bh/wAgA4B1Bs0awk1/ZGcop3iyp8Mx66ZlEq0KqnfxPUjzjadiwib4mAUygDsbh+RBHlGcVlGSWUhWYM4SeVD0O8T4eaZyZck5ZUmYsJUuYjMEE82Jd9fONsV0yUnz6e4biS1qIEkJFh4nesQccxCjLMtctCQ6SC/iJLUA5CCuKzhw6bkPdzSm2RTpLWY3HQiAOIY9WPQCiUlE1KhQFgQAbOb/AHrD/jjYPJvH6FSeG5UZkoJDsD/eNMNhEl3BBZzenWBl4WdLKQozElv9N81v6SdfRzBODM0F83dkHxAi6bqvy9oWOh5bIcLglSFlSXYVSWqCd6e9of8AaDtzNXhkSkHI3xqFCoiwGw15wsXjgVO7BTMSCPCm3W0H4jg6J4HdKQVE6Fww15EVpBX7FJKtFx7HccVNwqTMUStJyOdaAh9LEDyiwTQDU7UZx16isVLgnD+6R3YJYVK9y1QeVKFgQ0PhxEW+EtVjYNofKsYSSsSTQdXL4SQkPyJ25vSIU4pWQKJYurk7NXZvrGGakgAvUAjQmlPnAxnJIq5Y0D01f5W3iPoWaq4uClSfNPlt6RrNxxMvkXqPn6N5vASUZfGpPhGgL8wxJr6tfaJwkiWpKlZi4YkXd20c1Y+sMdm8vFHK41I1D6v9I9lcSLqzaal/Tq+nOA8IsABLVLuDcEtetr05xHiuIZS6S4rsQ7a6UeDoBC+LaAgk0d+v35QDO4mAsJLEsLBz8NYT4iYt0qTc3byD00c+0a8TnhEzNmqkNQ7AZidGd6dN4qMAsP8A3iKkkhQIBenUjcdOcRyuKZSkBQABq1XawranOEK8aHzKXU2vo9WFW/UxocWBLCwoAhWWjuqxcA2OhLMGaNMUS2XVXFCmhXUcz+kZFFTMnr8SSrKbUMZBgTmWPEy0glZDBSWpUgOxLkcx6R7geCSgoupRowCjRhVgNdDTlAeLSRkCyphnDg2Bany80xJNnZVlK1AtlUg1dlUWHHP6QOJ0ZAqEIVVKXykgE2BGoEBJRlUpS0sMoLuxB1HrBcpEtCSmYQMxLtT82um3vAs/FlS1pKUEAnKWegFCR0+cGIZEmHmy5bMBmJJqb79RB0udno1AXYcmIreK7ghmmJBOYqUHOjPb1i0LwwRd1Zrs93f5/KKwojOzTE4whDJASUmrv4rcmGl48/HJSVLBKQfDQEg2Jb09IOZKgFlLlq0fKQQwI84q/avi3dpKArMbAbVPq1otJEykWnh/a0LBSfiDeJqH+qJsVNlzEd4AxAqOY6XjlGC7QzJR8LekPuHdthqTLPRx5/4inUumcZ0M+0GHVOUFAOklCWBqm1BswDB7trB+Gx65aD4RlSSAT8VS5BNAznaGvA+7IKzkIIzZhY7f9tNGhRxDjqVTCksz0A29YiS0aRdOwHjOIExImt40C3IaelR5jWIuGcXwsyWqViVKloVZSQSUrFlBhU6NzMCYvjDqKRKXtmNByo1YC4fgVoUoEOgliDYpNiw63gTaQpfyehHj55WskrzaAkM4FBTSgiDC4lSVeEt7xYuK9lVpT3kvxpA8WWpR1F2fWB8DwEGXnUWWC4qGypu4a7l+iTCtUS00w7B8ZWtvGUTkjwrLKBt8TgsecNeM4rFHDFWICFt/DExASWSpixUimhAzbkaUqwl5FKTYEO5BrankYvXYuXiMQVS5KQuWlDHNZZJNFAnKS2+wibceHVHH1W9P9nvDF4VWGEvOiaoAOGKSBrceJlFnj3grSjmSEAB0pCWAAfxE8414h2IXIUohJw62zFKhmATqoZX6tppRoVSpipI7tV7O93sRXY+8W5ZKjGXlLz2+fstC+LISk2AB9TfbyharjhK1kGzWEIMTiTnABe7Pan1hnw3AJWXPgLOQNfWxbeMsETnfCw4XjuYAKPiYe1G+2gqbxN05nzB3d9rilH/SKjxWUtcwypSVFgAQh1EFg5Uwfe9oAzz5IFFAOxBBGj01/wAHeDBBdF6l9oAXAFKMCNND5RKqeFbuWbZy1zpdq8orC+9Z1B1K2FdDVqPXTawhjgcBOUGyqUaMkVNvERroA5iHEdjL8YUgEEEqLUFWFr/PlGmFwKAp8qln/rW5oljofKJcJwLEhyZdOakA+mbnBpSuQklctQ2cEpJ6pfpAh7EfGZs4ZgkKQgOMyUgOCKAFxT/xMDTez/gzsKkO5NbZiGLF2Cmc3iwyccCSSQCQ9h50vb5xHOxAmpqlJCSSCAwOj/bWjVf4QV0cJUFBYDrVRyn4UihLNT+VnFHMbTsCtLlZIlpFED81PC/8oqbfUw//AB6MpqQPMs4o+pNB6R4nCd6pgkmwc6NzN2IY69YpElLXw2YSWKgNAlaUgDYB6NGRfkcGlqDqCieSlJtSwtaMi7FgJ8TPRlmA1yJKyGbR7bUijjj4WlAHxJcNoQXI+f28Dp7SKEtY+LOMuZqVFW9T0ivzAbin+IoTmWKZjc3jWQyiGBFdjbRvpEquNS86iQSo05aAmK9hlqJCbvv9PWMnzjmodTozwaJyY4HaRIIZOWoNI6KtRUgHI/wkOWDUNDr0jjKg53jpPZ3iuRQkrIyhICT5ChrA9lQlR7xninxAPQu9napYC9vaOfY3EmasqMdVVKQVEKSM3wlg/hVT5GOVYvCqkzlylUKVERKH6ACjWPAILxGHcZh5/rEQAbncdIdGdjPhmPWlCkhTbCtdxSMlY4Lq7K2PvWBcKuxFxHmLwrMtPwnb8p2/SE0NSGUrHqZ2LJNWDjz2h52f4p3uaUcopmzLIDULpTvWwbnSK1OkqQA9la9N92jfCLEtYJGYPo4cHZxS+0S7qjSMtnQ+yWNTLnTFqUzJYKfV0oTW5Acmu0W7jOOkJAExEmzhZShRPN8po3Mxy9OLBQ6SQ+rVG0R8LSrvky1kELUkAku1WoDyjF6OyLvp03gHZ3DY5Xgk4YpQ2bNLGpsGA2NaR0Pg3ZWRhkBMpCUAEq8IZ3ehd6ecCdiuz6cLhwAp1LAUqvw0AZPIbxY0ho1gq2cvpO3oQccKEzZZUC6lMCQ6TRlByCEkgmn5gI5/207ISJK2SnKhXiQFZgynOZMspdIGpSphWkddnSgoMf8AHMbGEIn4fHyShTEOpKkqagSVJ8TWdsw8oJIvy9a6tfThy+CkAgJCk5mJChmDEsC1j91i28F7IploSuck5VXQ58I3UzEksKPR4mncD/BzwoJTMlrWlKVBQAAAUomZRy2VhSp1FxYVYwEBjm1jCU3Rs/OGVx4J+IY8SwUYVKQLjIAa88xy7VP6QP2f7SH8QqWrKVJoVKFEsKhIJZ6iwf6WmXwWWtGZSA5FWodWqKxQu0HDkYSae7KsimUQTVxQ1bm8ZxT6y3JNUi8L7YMrLcDQNUnoHpCTGdoZk5RykpQKGtT05QjkYwJkCapK1Zv5CgXfVRoafym8L19rMpBThUFIdwqYVEjU6D0aBQcusq4w4h6ji6pczKcxQWd6muxEPZc9ChXPT2hBh+NSp+H7yWnu1AspLv0Uk6jcGMxXGVlHhSS1HVA4uAKSmS4zh4JVlI9AkKFSG0cvXSPJckSlqBJKasGYEB3LmA0pzAqzKqzsfPUUjfCYhQLEkitHcQ4+jREvGL2bfikFQADsa12ccqCDeH4gmYxRlGiiRQmtKuR+nWCpGLTlqlLf0iCMFOABUUIbTKgDy53MaKVmb86N1cWlAsoB9agfWMiVRBL92kv/ALR+kZBmxfjOBrSO7WAA6SABXXM7bNltzgRUogoUmjFuhFRyr9IuUvg3eOUPcEqtlFWcqY7tqdHjdfC0yUsGmrd20pqrUsz3B8r9CZyuNiCZhwEEpDFSQWFSAak9GIbl6lSrDFRKtqvz+3PlFnTwmYZgzk+IglVb9BoQRbSJlcJCU1YhRoU1J+KzA5qNUteKJaKpIwBBbk/tFq4rwsCXmHxNmuwe4jTEcPIdmZbH0Bb3NuUNMRIK8Ml7hItyLQxxRF2c4qqewcZ00U/5qeE+ZoYB7e8DlvLnILqLiYNyK5rc2PlAPDSULJTsKCjijtHSsFg5eJwxSsZswpoxINefSJou7VM4jJchjGs/DlJD6/Zh9xDgxllSVJZaSX/4j3ejQtUMwrFGVAKUqBcQwlzaGl7g6/e8EyJQIGVBPNi396aRMnhSlh0pLDbQ19DBwKA5sszEJSDY0f3B+flE0vAO5YkhI9mHo3OC8Hw+YklwGo76u1h+sbzsSGowNvh21JLH0iWWkb8PWiXNQlT+K5oACU7flYli+0MeLYNMlTkpVRVqOS5ceo9DC3vQoUcvUs4Oti1N4V8bxK5ikkqUpSRlckkkOSL9Yyx3Z0L0qNHRuxvb7uiEzyrLpMBJy3uL63EXXCdvszKQvvQaBIDOUmvIFiPIdY+fOHYzxfxCcvItBuD7QKkqYfC9wGLeWsDi/gRnFv8AkfUXDOMd+CpBSSkfD1sXu29LxwrjHGp2Cx2IkZlJT3pcJLBQd06HQjyMG9ne2KpKwuW5S3iYU52cUNajSCu30+WJ0niiEiYFymZVhPSAEZ2rRJJ6y4Iu1T6aevkoPKD/AIlmIm4lKJLHwoQVBP5VXbqHbrm8n+E4SqXLYhyLOK/OKRg+1UzCy5c5GVSVkKIzJSF5hQOTcqpyhrw/9oWKmTHVhULkGnfJzpDgVbP8Sc3hsH5RnCF7ZM5NcLMvHhAL0NB16fKOb9tpmZZykNU7VtBvGe0WZQ8QzGrJsANGesLOG4+SlYVPl96qYaAk0ToQxD1LtVhGzRMTZGNkiXLRNEwpSkAJSQkmgdQoXqzC7VgGbKwsykpcxD0IWkLPQFJT7iN+2WGw65wMvMjKcpZZIUSly2ezagFh5wjVgEllS1O+jt/eJjBLRTk2WCRjZSUJlSkqyoqpSmBPVv1gnH48GWMpt9IqUxKpcxJGetHBd1aAPQg7EiDhjAQQSzXSQx50hekbHCVDTAcQzBteVj1hvhJe56f2iqcGxQAaH+GxRNLCMWjVOyxSUhrwThGQC5oXvCnDzzYU5mJF4gJqakan9IQ6G344afKMhKrjAfSMgCj3GYRBIH8rsCXSKAHRj1vGicIFlTS8pqahJU3IgZWLD3eGk+QVJAAqkMbWcsCbm+kYjhpBYJdyxINAkdS5tYDaNrZytCdXDKsly9z79GtG2L4KO6A1cgP/AMWqfOHWbLoouznm3O1dIjxqvFkpTWzVLXgzolIrWJ4eDJSAS5P9ju4LDW0F/ggkEBPgBQ19mzahvCn1MOJWFCgXc1LP1FaXLfSJJWDSpJQ1WAoKBmap1pztDc7CqKuvgCFKAsKh8oBBDkE2Fav5bCG6cPOlrBSg93klgsbKJSTSziopDjC8MYPQOBcu5oBVg1PlE3feNgGADDz1G5f7pCzChNxjgErEIzrUE5brDWpQ/rp0hHj+x6AEhIzJdWZZy0ZqEX1pXXQxa5mBuNicw3L60rGo4c0s0cEvs7f59+UN+oUU2R2dlykuCxVXK1OTi3Oo289/3Z4qggqLOz+pIOhevyi04jCfmSUgMHzE1Id6CpJ5HaJJODzg18R+T7kB7gsYWY6KjiuDBLBHjBYh9NtA1NWrC6fw7PUBhqzg6OSAab1Iv63JUrISTR6NfwvyBBzG7bPqYGmYI5q2+L4HJCWIc8q66QKY8SjYnhgSSk9CsbWDPfpSK5xMpQ4Bcn7rHUeK8KEtKUlIKyCSqyHLEMlgWajljV2FIRDsYgkEhKkgczceIAbh92ilNMiUf0c/noegaNSPh8ufyjpEzseMvdpSyCwJOocUqKdW19a3xHsXOSSAkBIoNflzjRNGbiwDhCx8KvhqzsQ+9Q3nHS1dkMROwKznBlqKSpCk5SCG8YZRagtqDYFhFK4H2RnZlLWlkyBnXzD0D7E3PWLJg5WNGZQZckFpiSsKYPbKVBY5NfnEzavR0+Kk4tN6KpLwwRiQJwVMly1J8LZjkz/D0IMdZ/aVMy4fDmUGQshNBYkUFKCh/wCsUXH4dSswRLEpC1BTkHM4CqBAJ3IDilulzwfHJc7DDCYkZlAJSoEgFLDwqSQ+U6hrc4uO0ZzSUtHN8NNVNmJlAmpCQbXUAp/n5QX2mxAwy8mYMLkh3JGgvT6Q8y4PAT1znXOmBJyJWAlKCzAqI+MtQUHTaj4iWvic9RCwF6BdElzQZ7AnmANHinRnbSoiXju8mDKt0JCQCQzX0+sM5ePlsyTVjU184F7QcO7kIDN4WI1oWIcOCLF3N4TyMOkkZypKcwB0yvrUbVbVjUaQ9jycdFg/FAUd9wS7n6CPU45JoPJ6tu9HbrCachSJy0lqFTEGjflY2IIZjq/OMlYkuGHvGkaIlNjyRKCS4LJPmNbG484dYacAHfzvFcw/FaUoW+94b4eWFozD5Pa9Nm1akY+nn9Rv5enxjX9+aAM1Kl4FXxBy4MDnDkhgCVUoA7PYU3jJGAWPiDNWu3nGVG+QWklrD78oyDJc6WAAW9f7x5GeRdFryrZTTAoncFvIP9tBfdqatx4b0INRXQmv2IUcN4hmmqAIetLHK90wyGJKq1UCXBrf7+UNWc9mYmQpFbuxa4G/I29+UeYfDZsxYgu6VGtNRS4q/rBsnFpKQ41UN7/fvGwnMwDMQxDNfpFOqEDol0ZiCCKUpcb9I3VQi9xYdYLSsFeYpLilNWFGDxIqSCcoLeHXdrxLTCwOVidLEkmrmgOh/sIjmzQHr4nezOLv6P5iNZ2GmJAAHi1Ol+nnEWM4fMzZqpSAKtblvE0x6CFrSXuaNruHPPQQOMQCQCSDowu4Y+sDBCkvdQ5eza1pGIQL/mB/mCq6cwDEtAMkSXcdLpAs4Pz9o8w5SCSObl7N7QNhsQoXIvo8Fd4JlWCQrT5vsGtDpjBMRIdQKUpAIZ7FmZh8onVhmBY13AejW3en3aJ5UlykOAmnJmuY9nzklRS9jVtiWOnMQ0FiGbwlRUla1ZgN0352d9NNImVJShOVIUGqotfz8j6mHCVpJYA7bmvuLe0SqlMPzBwz0935xfwVipGCdLh0pZ6i48VTSu9XvAs6WgkBSc2wy0et29WasOZclJIZQIBqWuzUPlE6EFiKPdqa2OvOGrJ4VWZwJRQyTlchRKVEdSQzNyIiHG8FXJS4ShWY5lZimX4iavmBBvelCQ4eLgiWUskpY0ALvfcn7oIHm4cPVPh8RLkV0sKMfmeUFFKbWilKTMmyimZlAOXu6ZUIYkEAlRBdqVNjTZOnstipi3ylSWU6gGIZ8pJN2I+K7NYECOpDCICSkISWPw6AV8rCI1zwgJCQAz7dKcv1isqJbs5rxHsdMxCsz0QshQmFgLZnZi1CKNWjwwn9gT3EuTJUlALqX3nxLIcALKQd1UtRPMxcMfiKMHDqemu+m5+cezsSpKsvhZmNWOZxT1I2ic2wpCA9hf4BkzZgmpKs+ZKiFPu5fUCjF8qi7sw+H/Z6iXKIZM9iCkTKBwkhyHahJJdxU0iwTcYsFLLDUcAMTcGwZtaxiknUh00IBPP1q4EPJhopmI/ZpNnLUpwmwBKgolLJzFhR8wUzNRegAiNX7JlAJzzEpoxLLVmVWtE0ALemtYvWFW/iJNyGZ316loIlcRSoFCQ+YhNa1rRjRjtyhr0ZOKZz6b+z4pSUonIOZgopDNsFEkDLmH5X8TPpEXZ/s5iEzm/iICfzFIyvoHzEEfSOjyMQgEqYIUXCikMD/UxHqdhEc3iKRUt4RYvYvr929bU66GJVsTwsGcfw8yYiYlWZPh8JJAcJKiRf8qm6jVsnhmMmJBmTFrdmSugYipSAS5GqSotzg08UlZjMyJdmzpZ9qvd69Wgo8cSv4DaxJNDarmhpyiHK+FiqXwmWAAZaHF8yVu+rsw9BGQ4RjphAOZB5usfUxkIdiCThUpWJjJBNAXr4nfeDZEtaUqCGu4owYPvGkpDDKfFQ1pSCZa1VC6CwbaJbKxNMLjDlLAbkX3B94PYZAXyj81WhPhlDvFAJZntrq/mYkx2KzLCQKCpYW5mC2+BiMZM2WpgS7GhLjq/+IGM95hlKWnMSQS2jGyhoxjTBSUlIUFKqbag313Ij2dgcqs6WSz1UdNgwox+cOGxNBiMTlVkNg1G0/SJRxJJORQO4c+reUCS5PidaugIBAIsxZ3qR6Rk/C6jxKJ3ahirQqCxMlghi+alA4cb82EST8FLJdqkl9HBtzDbwlwyVpnlAS6GJPIiwe52huMQpLMktlcuandv86QpL6hcNMXLSNMooKUdx72vEQxKcrJISeQr1/vGylpmfElTlmeyW5UOsLsdglJIEoqzKN2CgEgVFavrXaM6Y2Z+8DR3agJVUtzIN+tqQX+IKpmUqS5LpPJg4OlfSsLpOBWHKik5vhah501EazlGWoIWlFS6S5SS1GFCK86RUV8JY/EoEuxDs5CSPJz93iadIN7k2v0qNfnAuDmugqDEEjnvry5coYonpAAADnce5cxon+yQOSVFKqAqTYUA9SP1MEZlKBzMCbECiem/9ollKcVFw459Gdh91gfF4pEv47C5IIA82s+8FJjBTw9YWFCd4BdKg6lGtBZh5vTm42ky2ahUq4vWlWFaebWeDk4eWvKoEWGXxEFncUicSc2dKksx1qD7UGjRVCsUKnEOoJqaFvE5Gzc40mTvCDlIt8VNWu42HR+UNTKGaotrQgchv7xIKpIUXJdtT7mrn7vE4/sLKqvGZlVS2U60qG9ozukKJBJfMFNUVYi+g/QQ8TIJYkhRavhatnZ/aNJuEQSyvDo7EHo50gxQxdicGAjKPy30JvqaX1iGVImFLkM6WNXp87+8O57WavQ7j78oHmYPJVOYq0HpqGp5w2gBJWBP5iHahLi79KX0jyVw4pNEOpjmYnpRzf7vDKWVKL5EqZw5TlYjVyBRtecSKlAqB8IVb0FesJRGV+bhlJypAA1qSCCdKqsBe7vEmK4YFuaOGGZBKR5gvWkOwhY8JOa/xAX5U8qwNj5ywkZQ7/EAn9KaxWIhLN4A6EBKkZnd0PQG7k0dn0aNsPwZpeVRyu70dzd9gKbR6vjZlkhaGruPUMX3gj8cpSSUqSkGpcG5uPpSJpoKNpOEKRl7w05D6GMhXiOLJSopWpOYM7pI02yxkFMVDBAqPOJMxcB94yMjGXf8Ah0ESR/FiPiB+H+v6E/OMjIaGaYE/IwfiD4D0+keRkKPCWToT4EdDEWF+M/e8ZGQMRogfxJnn/wDmF3aCYQEgEgNoeSo8jI1+CXSThayUy3J+EfIw9waXSh6uKvr1jIyE+EyNeNJZCGp4k2hZxpAoWD5r+RjIyCP9mHwD4Gf9UaMKecOHt1A8qU6RkZFLpLGPDPgPUxss+NHVvJxGRkIEaYpAIcgOwr6R7OWQoMSPitTePIyNIgbCaSA5J6nmYlUgZ7Cw+sZGRQjTDTCZYJJJL18zG0xT5X+6xkZEIbCMMPAPL5CMIc1qygzx7GQxAqlHvfM/ONOEFxWvw3rHkZAP4ecULJLUpCGVNJDkl84q/JUZGRUejFfEph/h1Nb1gviSm7ttlnzcV6xkZFDNPw6VMSlJJAckAk0EZGRkS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TExQVFRUWGRgYGBgXGBwYHhgaGhwYHBgdGB4aHCYeGh0jGxocHy8gJCcpLCwsGB4xNTAqNSYrLSkBCQoKDgwOGg8PGiwkHCQsLCwsKSwsLCwsLCksLCwsKSwsLCksLCksLCwsLCkpLCwsLCwsLCwsKSwsLCwsLCwpLP/AABEIAMIBAwMBIgACEQEDEQH/xAAcAAACAgMBAQAAAAAAAAAAAAAEBQMGAAIHAQj/xAA/EAABAgQEAwYEAwcEAQUAAAABAhEAAyExBBJBUQVhcQYTIoGRoTKxwfAUQtEHFSNScuHxM2KCotIWQ1Njsv/EABgBAAMBAQAAAAAAAAAAAAAAAAABAgME/8QAIxEAAgIDAQEAAgMBAQAAAAAAAAECERIhMQNBE1EiMmGBBP/aAAwDAQACEQMRAD8AClY1SqAGIzi1ZmyPsYfypaGYRDMCUKfLcxnkjqxYml4BajmBKWuDEgwyipyTW20OSoHk8YmU5Z4WVhQrThyAzvHsyUpmrWHCcECwcNrBMruwbQrCirDhcxSXCS/0jyR2ZmrJfQaxdBi0gCI5uOSkOdYLFRTpXZuYKMCflEqezM4MAXe8W8YtAAZnMb/jBRodioq8rgE1O7N7wWngMwpG94foxfpGYme4cRDQC+XwFmILUrBauGOAAYwTzvG8rF5SxN4KGR4rAqYZbjeNPwUx2IBEFKxJjbvDBQEYwQYZgHjabgg9BpHhmGMCi8FACTOGKL3EaSsCRYFtXEM0zjGAKLmCgFZwqvyg+ke/glkMQesNDOIEYcYBrDEI5mEnZgAmj+0bTOBKKr02h2nGPpGJOrwAIJnDchqVMPMR7JwZJzIYxYMgNTXnHoyWb2aHQmxUMK977R7JklL1ro1GhwjDp/ljWbLQPywcEK5C5yf/AHA0SKmzs4Ka77QapSAHaBZnHUpoB7QrfwqjcY2eDakbS8XMKnUgQP8AvvMHAPpBMnHAhz7wZSHQT36v/i948gJfEkA/HGReTFoqKAsEAOGH1gtyWeu/WIRijYXP0gDF8UKFNz9omrKeh/N4eVJpSl4iRgClQJUSBTqYhk47MA6mI0eIsbilhi7h7wYhYxOGYkgmIJqsrkv0jJHFBlJN/nBXD5qJqfFeDYWBTMcSPCWHOPE8RCgQxJEWCVw2Wbj1iReBYMhKX3aAQolSwUg5W6xIkJapbk8TzOFzFfEpt4hT2bBP+oYQnZ6ugIQpy0QS+8CRmLwzkcAAL57Qzl4MABy8UBVJ0uYo0cRGjATj8RJrQxcVykA2ePJgAsICbEeFUsEZg4g78OTuHgqdOWLId+keyZi1UUhvOALBJvDlEUV7QP8AuxQ/MYedxq0aqw53LQ6CysYrELlUQlSucTYDiM1hmQW5w7VhC7lRiDvAKA5jzg4MDOOVmAymt4OTgkqumIp02e3gloV1pBMjFTAP4iQOhgoVkC8IsVFto3VL1Yw1w85KxQP5wzloSR8Ii1ATZVnUaBFOUTDwir8osGIWALDygRa0AVPyisQTE0xSj8LiI8q2bxPvSGMxctTj+0aIUlDkuYnFDFWIwExdM7DdqxHKwapYAJCusMZnE03yn6GFk3jC1GiC1RaJdIdhIw5a4HINAU/hSi7LPTSPDMcgqSQevvBErBpLF1DzhBZX1cNnvdMZFiOF5x5CsRV0Sc4caXLRKrDSglJmhg+XOLPUgKHyNLEdWOF4WQHNDsIhx65XdqlzP9qg26Dmr5H3gi9mjFCsAkqUoKfmm3vDDh+DQZROcqLEkENYFiL/AH6whxHaBCAEhExalnwgUS2pJg3D8VXIT3oklUsnKoJuAdWNC220Wo0DaZ6eETFh01Di2kFYDCTgtgktrW0WnhfDkqQlSXSFDMeu3zjcyVEHJzvy3iLAjkiYwcDrBOHmsS5gSRImpIzFLbAfWCVoUCetB+sFAbz8SGUXACQ6iSwAGpOghNg+MJnpUqSSpKSQpTZcvV9DodWMa9rcIr8KqXLSVKWtJUkXIZTU1ZX0ii8B4ZMlJISpTs6srsAasd/OHVoi90dJ4dxIK/MDVmieXx6QZyZGYZ1O2ocaO945xwNCu8WQVULirU5Q17O8AmfjDMqUAhQWR+VgQOr0hpfsJf4dAMly7x6fBd/KsApmK0NrxisUWETkOhgcSNj6RoviCEuCwpAaZi1AiBhwh1AkHzMAUNEY8RN+IBaA04KlaCJky1C1YKoTR7NnElmMeokPXLU8o9RLNyHeNvxITQwJio2l4Q2PzjxXCwfI9Y3lLtV4IU58KbmLTQGknBoT8IglU1QDJYe8Cqn6A294Bn49ZLAMLPDzSFVhuInm6j6QEMbLdiwbesC4nhals6iA4N7wPM4ElQ8RVQMGhfkCmJ8J27V+LnS1Sx3ST4SBUEUru/tC/tf26mpljuAhJCgSoB3A0Y+8F9oODKSEmUwBPjLfN/nFU4xh1oXVSCnkxfm4i+qx8VFvw/b6WqWgrQyyAS1QDq3KPV8fRO+CeUmn5fasc6xGIIbnSJJOIyi17xJVpnTpQZPxkuxdnfptBslAXS56/S8c6wnGyk+F2Fq+Rp92iZfF1Dxu1Q45vcQrG4rp0VHDw1VepMZFMR29WR8Q8xX5RkVoiiz8R4imWCkllHa8UTtBxfMogBwBlelyC/yB3h7x1ZzDapJ5JBu/NhXUmKnPwa5mZmSC5BUwBetHG53iMcel7fAfhiFqJQEqUa5WPJ/k9oJk8fxq1DDyZXgLZkqS7quSp7BhSzQXwvhOHw4CpsxUxeqQtku9NiK+lYco7VFlFQZsqQTUnq1YT9a4NeN9GvDO2spGImYSY0vulFEpX5VJFACfyml7V013/wDVikzsuQ83auzHpFF42EKmZ3HeKuLFsteuh3ED4CSrMHZzoCwH6Q8E9k3TqjsEnHpWMyTQAOCGUDWlCXFLiJ5U4LLDb0jneAUqUELExIL2VMS6k1BGUsSPKLVh+0GVLISlSlWqfJ6VZ6wSgwGHG+HgBMxRoCm+9LRzXGYczMxQV5Qs+BKiAo6Zg1QBo4NTFj4lxdcwpTMLlLpGz3JSH0AZ+UUnGYsSyWJyrUonLQ6VD8+XyhxVMTehzjOzM2R3a5c5QUo/lIJSrZTFmp7RfOD4Uy8OgKNSHPnVvIERzH9n/BDMxCXUtn+HQgVJvHZ+IKlol95MWlCE1ckACCbsmOhdj5gQAB97Qm4rPzJZDhQYt83gfh3aGXi8aqQlJIBDKzWAB0bUtrSmsWYdnwgLcm1NxtGbTKUhNhFKbxZgzQwlYpQD+nMRHNzIJSUFQAdhUml+cUrjPbdQWpEs5WIZmVnFxY02Ybm7RUYtg5UdGRPYPffqYmlT0m3+DCTgc6YpKRNlqlqUl20P9NTVtL8odSMHlD2iGqY/hOZoBYiIp8hOzi4DRscNmasSHDKBABcAHTrf2gEL8IiYFuwymo5dYZTJuUB7tX9I8myVZkAWdz0H1hdxVClzBlfKHfmTc+VB5Qg6HKY2a8ZNIOtQKtAEtWXwlzZm94J7kgu7E/KBjBl45jy2+UefvMV1OsZjMAHUqpAY5dbVAjMLgJavEKFSnL6NoB0iVYwTETBMSUKYg6frHLe1GD7kploSAkEmly51PLaOinCLTMUASEuKXDfdIH4l2VTPWmYsMzhSR5sI0jKug43pHJcMh1AEltInTOIDtT5x0qf2SlrUM0sJ/lUkMWA92iudpOzPdnOkjLMUydMoGgFqk+xil6JkYNFWRi2+TQf+IBQmtzTyZ4lR2QmFWYlOVxoaiGq+xviC0VSKjcEXpYuIbkgSkS4bsctSEqrUPQho8iz8OxExMtKbNy5xkZ5s0xRSMd2omFeUM9HsfQkW5jXWFOLxsxaiVKcFyALClKfrAcyYCsmpUTq3l7l+UercBrkU8+XKLqysiTD8VJW5BJVShZqU02h1gsQpRJUzAOGppTX3ivypqe8IUwyh2eopV+TRvjOMsnIkVq9GpRvJvaFgT+SibjGO8YY+IEV5ih8tI8/fZRNUAPCen0+6QqwmCnT1ZZaFKNyWLCL92b/ZWtQBxBYEFyFhISdALlXyhuSiQlKWxZhMNKmq71Sf4jj6VuRblFtXxDDGSnNNTJmpBCCdUj8pYUqXc77GC8D2QkyQ2YrG5anJ/KNJfZKQFKWoZxfKagVDNzhv/wBEaopeLK3xHEVdJDkW9vL/ABFSx0qYpnSpg43jo3E+yLjvJalHKgUHiJUOQDvaK9IVMQwmoVWwAv8AZMYL1Z1Pw85/aPOx3FzLnJ3JSPKzdWEXP9qGGTPwvdoIMwLBypL23ANKE32itTJiQyqIKWIrXRrO0bYvjJxMpcqXnEyZ8SpaSsqc1BYPUajasVnfwxfil9N+wuIThkTCgy1z0nxsQcobKEuPluOsWHF9qVgy++WlGYskfzNdtxo9tLxW+z4l4QCWqWsKqVBSSndioa7DSkVTtDjF4nFFd8vhZ6Jy0SB7+8OnJi1BcOqY7tQmhlr8YY5iAa00p0jn/EO6TiO8mZUBSiqgOpcsKln10jO8WoBSixerU6WhX2lKlGWpZoGA/pFh5V9YUYyT2y5uNaR16d24lWUDQA0ro4Ia4IIII3ibD9r5SikF2VYlm3H3SOHYTi02ZmdZAAAQNAE0AHl8osXCeNAJUZniUkOkEC/6Q+dIwUlaO3SMUJgzIIUnRt/pE0k+JzYn1jj/AGA7ezDiVy5heWt2/wBpFaatrHUxN8JbfSv+bwpaMWgpUxkvtX1eB8PPBLKNx7tEE+abNQsOkDomkZd9tvveIsaDJkpiWPOj3jFyiEuo6pveNZE82ApWu0bTZuZLbfP70ikwo2lpSrxbAEPuDc+R943kAJfk/vERWAG+zW33ygZOJurQnXlBZSDSEitnq/I6vEOKmkJ8IDNTXnXm8BjEpmEkvQ/T6RPMngEABnFH23ielIWzMZMLX5m2XfyYP6QKMP3xCVgEDXY2cQ3mq6tY+d6af5gabNAW2by6+32IkDfDcIloHhNAHKXYPzB63jXGYUg5UBnL00tEP4oFSS7aZSdPv5x6vjIbxGop6fQtaLbFYH+4QamflJ02212jIcyilQBy/wDUH5mMh2GjhOAwk1bCWkqLsC1B52HWCVfs+nrUc8yWkmrFVtgSAQKOYueLEtKBJKZaV5SwSCcoa5rztG07FrTLCgUG7NWgep1uXv5w838L/En0rGB/Z1VBViCW/wDrLMdHUoMln9RSLZhOy+Cw8tRSQtRQxUtycoIelg7D5bwtn8TCAsuSFMElJLlrtXf6xkzG5MqMwYgJy3PyA+zESlJlx84R4Hq4slJSiWGFHOUAWbl97RvicSqYXzlkjox1atLwhmzRRAUArkdra0iSXjSUuqqTRmqDrWJUTRsbSeJkBSasKOK+bfflBMvi5SMzlmN6hj6dGgEzQwSkaEGugFPOIMNJ79SEgeEMquihYHk8X+OzPKiw8OxqpihlUUzF2BJY9E6fKGGcTElE9IJtmSG9CHDwmTIZJCk0GqaEvrQPEa8SJY8Jtp/csYzlFoqLTFnansRkSJmGzrAcqDO3o3IXt7IOKYxcjAply80tS1NMIJdqvV3qQzaAczFpxfG+6CFLnZBMcoSxWSK+IgNQmxJrtaBOIIRikZFpGYeJE0Bh/wAgA4B1Bs0awk1/ZGcop3iyp8Mx66ZlEq0KqnfxPUjzjadiwib4mAUygDsbh+RBHlGcVlGSWUhWYM4SeVD0O8T4eaZyZck5ZUmYsJUuYjMEE82Jd9fONsV0yUnz6e4biS1qIEkJFh4nesQccxCjLMtctCQ6SC/iJLUA5CCuKzhw6bkPdzSm2RTpLWY3HQiAOIY9WPQCiUlE1KhQFgQAbOb/AHrD/jjYPJvH6FSeG5UZkoJDsD/eNMNhEl3BBZzenWBl4WdLKQozElv9N81v6SdfRzBODM0F83dkHxAi6bqvy9oWOh5bIcLglSFlSXYVSWqCd6e9of8AaDtzNXhkSkHI3xqFCoiwGw15wsXjgVO7BTMSCPCm3W0H4jg6J4HdKQVE6Fww15EVpBX7FJKtFx7HccVNwqTMUStJyOdaAh9LEDyiwTQDU7UZx16isVLgnD+6R3YJYVK9y1QeVKFgQ0PhxEW+EtVjYNofKsYSSsSTQdXL4SQkPyJ25vSIU4pWQKJYurk7NXZvrGGakgAvUAjQmlPnAxnJIq5Y0D01f5W3iPoWaq4uClSfNPlt6RrNxxMvkXqPn6N5vASUZfGpPhGgL8wxJr6tfaJwkiWpKlZi4YkXd20c1Y+sMdm8vFHK41I1D6v9I9lcSLqzaal/Tq+nOA8IsABLVLuDcEtetr05xHiuIZS6S4rsQ7a6UeDoBC+LaAgk0d+v35QDO4mAsJLEsLBz8NYT4iYt0qTc3byD00c+0a8TnhEzNmqkNQ7AZidGd6dN4qMAsP8A3iKkkhQIBenUjcdOcRyuKZSkBQABq1XawranOEK8aHzKXU2vo9WFW/UxocWBLCwoAhWWjuqxcA2OhLMGaNMUS2XVXFCmhXUcz+kZFFTMnr8SSrKbUMZBgTmWPEy0glZDBSWpUgOxLkcx6R7geCSgoupRowCjRhVgNdDTlAeLSRkCyphnDg2Bany80xJNnZVlK1AtlUg1dlUWHHP6QOJ0ZAqEIVVKXykgE2BGoEBJRlUpS0sMoLuxB1HrBcpEtCSmYQMxLtT82um3vAs/FlS1pKUEAnKWegFCR0+cGIZEmHmy5bMBmJJqb79RB0udno1AXYcmIreK7ghmmJBOYqUHOjPb1i0LwwRd1Zrs93f5/KKwojOzTE4whDJASUmrv4rcmGl48/HJSVLBKQfDQEg2Jb09IOZKgFlLlq0fKQQwI84q/avi3dpKArMbAbVPq1otJEykWnh/a0LBSfiDeJqH+qJsVNlzEd4AxAqOY6XjlGC7QzJR8LekPuHdthqTLPRx5/4inUumcZ0M+0GHVOUFAOklCWBqm1BswDB7trB+Gx65aD4RlSSAT8VS5BNAznaGvA+7IKzkIIzZhY7f9tNGhRxDjqVTCksz0A29YiS0aRdOwHjOIExImt40C3IaelR5jWIuGcXwsyWqViVKloVZSQSUrFlBhU6NzMCYvjDqKRKXtmNByo1YC4fgVoUoEOgliDYpNiw63gTaQpfyehHj55WskrzaAkM4FBTSgiDC4lSVeEt7xYuK9lVpT3kvxpA8WWpR1F2fWB8DwEGXnUWWC4qGypu4a7l+iTCtUS00w7B8ZWtvGUTkjwrLKBt8TgsecNeM4rFHDFWICFt/DExASWSpixUimhAzbkaUqwl5FKTYEO5BrankYvXYuXiMQVS5KQuWlDHNZZJNFAnKS2+wibceHVHH1W9P9nvDF4VWGEvOiaoAOGKSBrceJlFnj3grSjmSEAB0pCWAAfxE8414h2IXIUohJw62zFKhmATqoZX6tppRoVSpipI7tV7O93sRXY+8W5ZKjGXlLz2+fstC+LISk2AB9TfbyharjhK1kGzWEIMTiTnABe7Pan1hnw3AJWXPgLOQNfWxbeMsETnfCw4XjuYAKPiYe1G+2gqbxN05nzB3d9rilH/SKjxWUtcwypSVFgAQh1EFg5Uwfe9oAzz5IFFAOxBBGj01/wAHeDBBdF6l9oAXAFKMCNND5RKqeFbuWbZy1zpdq8orC+9Z1B1K2FdDVqPXTawhjgcBOUGyqUaMkVNvERroA5iHEdjL8YUgEEEqLUFWFr/PlGmFwKAp8qln/rW5oljofKJcJwLEhyZdOakA+mbnBpSuQklctQ2cEpJ6pfpAh7EfGZs4ZgkKQgOMyUgOCKAFxT/xMDTez/gzsKkO5NbZiGLF2Cmc3iwyccCSSQCQ9h50vb5xHOxAmpqlJCSSCAwOj/bWjVf4QV0cJUFBYDrVRyn4UihLNT+VnFHMbTsCtLlZIlpFED81PC/8oqbfUw//AB6MpqQPMs4o+pNB6R4nCd6pgkmwc6NzN2IY69YpElLXw2YSWKgNAlaUgDYB6NGRfkcGlqDqCieSlJtSwtaMi7FgJ8TPRlmA1yJKyGbR7bUijjj4WlAHxJcNoQXI+f28Dp7SKEtY+LOMuZqVFW9T0ivzAbin+IoTmWKZjc3jWQyiGBFdjbRvpEquNS86iQSo05aAmK9hlqJCbvv9PWMnzjmodTozwaJyY4HaRIIZOWoNI6KtRUgHI/wkOWDUNDr0jjKg53jpPZ3iuRQkrIyhICT5ChrA9lQlR7xninxAPQu9napYC9vaOfY3EmasqMdVVKQVEKSM3wlg/hVT5GOVYvCqkzlylUKVERKH6ACjWPAILxGHcZh5/rEQAbncdIdGdjPhmPWlCkhTbCtdxSMlY4Lq7K2PvWBcKuxFxHmLwrMtPwnb8p2/SE0NSGUrHqZ2LJNWDjz2h52f4p3uaUcopmzLIDULpTvWwbnSK1OkqQA9la9N92jfCLEtYJGYPo4cHZxS+0S7qjSMtnQ+yWNTLnTFqUzJYKfV0oTW5Acmu0W7jOOkJAExEmzhZShRPN8po3Mxy9OLBQ6SQ+rVG0R8LSrvky1kELUkAku1WoDyjF6OyLvp03gHZ3DY5Xgk4YpQ2bNLGpsGA2NaR0Pg3ZWRhkBMpCUAEq8IZ3ehd6ecCdiuz6cLhwAp1LAUqvw0AZPIbxY0ho1gq2cvpO3oQccKEzZZUC6lMCQ6TRlByCEkgmn5gI5/207ISJK2SnKhXiQFZgynOZMspdIGpSphWkddnSgoMf8AHMbGEIn4fHyShTEOpKkqagSVJ8TWdsw8oJIvy9a6tfThy+CkAgJCk5mJChmDEsC1j91i28F7IploSuck5VXQ58I3UzEksKPR4mncD/BzwoJTMlrWlKVBQAAAUomZRy2VhSp1FxYVYwEBjm1jCU3Rs/OGVx4J+IY8SwUYVKQLjIAa88xy7VP6QP2f7SH8QqWrKVJoVKFEsKhIJZ6iwf6WmXwWWtGZSA5FWodWqKxQu0HDkYSae7KsimUQTVxQ1bm8ZxT6y3JNUi8L7YMrLcDQNUnoHpCTGdoZk5RykpQKGtT05QjkYwJkCapK1Zv5CgXfVRoafym8L19rMpBThUFIdwqYVEjU6D0aBQcusq4w4h6ji6pczKcxQWd6muxEPZc9ChXPT2hBh+NSp+H7yWnu1AspLv0Uk6jcGMxXGVlHhSS1HVA4uAKSmS4zh4JVlI9AkKFSG0cvXSPJckSlqBJKasGYEB3LmA0pzAqzKqzsfPUUjfCYhQLEkitHcQ4+jREvGL2bfikFQADsa12ccqCDeH4gmYxRlGiiRQmtKuR+nWCpGLTlqlLf0iCMFOABUUIbTKgDy53MaKVmb86N1cWlAsoB9agfWMiVRBL92kv/ALR+kZBmxfjOBrSO7WAA6SABXXM7bNltzgRUogoUmjFuhFRyr9IuUvg3eOUPcEqtlFWcqY7tqdHjdfC0yUsGmrd20pqrUsz3B8r9CZyuNiCZhwEEpDFSQWFSAak9GIbl6lSrDFRKtqvz+3PlFnTwmYZgzk+IglVb9BoQRbSJlcJCU1YhRoU1J+KzA5qNUteKJaKpIwBBbk/tFq4rwsCXmHxNmuwe4jTEcPIdmZbH0Bb3NuUNMRIK8Ml7hItyLQxxRF2c4qqewcZ00U/5qeE+ZoYB7e8DlvLnILqLiYNyK5rc2PlAPDSULJTsKCjijtHSsFg5eJwxSsZswpoxINefSJou7VM4jJchjGs/DlJD6/Zh9xDgxllSVJZaSX/4j3ejQtUMwrFGVAKUqBcQwlzaGl7g6/e8EyJQIGVBPNi396aRMnhSlh0pLDbQ19DBwKA5sszEJSDY0f3B+flE0vAO5YkhI9mHo3OC8Hw+YklwGo76u1h+sbzsSGowNvh21JLH0iWWkb8PWiXNQlT+K5oACU7flYli+0MeLYNMlTkpVRVqOS5ceo9DC3vQoUcvUs4Oti1N4V8bxK5ikkqUpSRlckkkOSL9Yyx3Z0L0qNHRuxvb7uiEzyrLpMBJy3uL63EXXCdvszKQvvQaBIDOUmvIFiPIdY+fOHYzxfxCcvItBuD7QKkqYfC9wGLeWsDi/gRnFv8AkfUXDOMd+CpBSSkfD1sXu29LxwrjHGp2Cx2IkZlJT3pcJLBQd06HQjyMG9ne2KpKwuW5S3iYU52cUNajSCu30+WJ0niiEiYFymZVhPSAEZ2rRJJ6y4Iu1T6aevkoPKD/AIlmIm4lKJLHwoQVBP5VXbqHbrm8n+E4SqXLYhyLOK/OKRg+1UzCy5c5GVSVkKIzJSF5hQOTcqpyhrw/9oWKmTHVhULkGnfJzpDgVbP8Sc3hsH5RnCF7ZM5NcLMvHhAL0NB16fKOb9tpmZZykNU7VtBvGe0WZQ8QzGrJsANGesLOG4+SlYVPl96qYaAk0ToQxD1LtVhGzRMTZGNkiXLRNEwpSkAJSQkmgdQoXqzC7VgGbKwsykpcxD0IWkLPQFJT7iN+2WGw65wMvMjKcpZZIUSly2ezagFh5wjVgEllS1O+jt/eJjBLRTk2WCRjZSUJlSkqyoqpSmBPVv1gnH48GWMpt9IqUxKpcxJGetHBd1aAPQg7EiDhjAQQSzXSQx50hekbHCVDTAcQzBteVj1hvhJe56f2iqcGxQAaH+GxRNLCMWjVOyxSUhrwThGQC5oXvCnDzzYU5mJF4gJqakan9IQ6G344afKMhKrjAfSMgCj3GYRBIH8rsCXSKAHRj1vGicIFlTS8pqahJU3IgZWLD3eGk+QVJAAqkMbWcsCbm+kYjhpBYJdyxINAkdS5tYDaNrZytCdXDKsly9z79GtG2L4KO6A1cgP/AMWqfOHWbLoouznm3O1dIjxqvFkpTWzVLXgzolIrWJ4eDJSAS5P9ju4LDW0F/ggkEBPgBQ19mzahvCn1MOJWFCgXc1LP1FaXLfSJJWDSpJQ1WAoKBmap1pztDc7CqKuvgCFKAsKh8oBBDkE2Fav5bCG6cPOlrBSg93klgsbKJSTSziopDjC8MYPQOBcu5oBVg1PlE3feNgGADDz1G5f7pCzChNxjgErEIzrUE5brDWpQ/rp0hHj+x6AEhIzJdWZZy0ZqEX1pXXQxa5mBuNicw3L60rGo4c0s0cEvs7f59+UN+oUU2R2dlykuCxVXK1OTi3Oo289/3Z4qggqLOz+pIOhevyi04jCfmSUgMHzE1Id6CpJ5HaJJODzg18R+T7kB7gsYWY6KjiuDBLBHjBYh9NtA1NWrC6fw7PUBhqzg6OSAab1Iv63JUrISTR6NfwvyBBzG7bPqYGmYI5q2+L4HJCWIc8q66QKY8SjYnhgSSk9CsbWDPfpSK5xMpQ4Bcn7rHUeK8KEtKUlIKyCSqyHLEMlgWajljV2FIRDsYgkEhKkgczceIAbh92ilNMiUf0c/noegaNSPh8ufyjpEzseMvdpSyCwJOocUqKdW19a3xHsXOSSAkBIoNflzjRNGbiwDhCx8KvhqzsQ+9Q3nHS1dkMROwKznBlqKSpCk5SCG8YZRagtqDYFhFK4H2RnZlLWlkyBnXzD0D7E3PWLJg5WNGZQZckFpiSsKYPbKVBY5NfnEzavR0+Kk4tN6KpLwwRiQJwVMly1J8LZjkz/D0IMdZ/aVMy4fDmUGQshNBYkUFKCh/wCsUXH4dSswRLEpC1BTkHM4CqBAJ3IDilulzwfHJc7DDCYkZlAJSoEgFLDwqSQ+U6hrc4uO0ZzSUtHN8NNVNmJlAmpCQbXUAp/n5QX2mxAwy8mYMLkh3JGgvT6Q8y4PAT1znXOmBJyJWAlKCzAqI+MtQUHTaj4iWvic9RCwF6BdElzQZ7AnmANHinRnbSoiXju8mDKt0JCQCQzX0+sM5ePlsyTVjU184F7QcO7kIDN4WI1oWIcOCLF3N4TyMOkkZypKcwB0yvrUbVbVjUaQ9jycdFg/FAUd9wS7n6CPU45JoPJ6tu9HbrCachSJy0lqFTEGjflY2IIZjq/OMlYkuGHvGkaIlNjyRKCS4LJPmNbG484dYacAHfzvFcw/FaUoW+94b4eWFozD5Pa9Nm1akY+nn9Rv5enxjX9+aAM1Kl4FXxBy4MDnDkhgCVUoA7PYU3jJGAWPiDNWu3nGVG+QWklrD78oyDJc6WAAW9f7x5GeRdFryrZTTAoncFvIP9tBfdqatx4b0INRXQmv2IUcN4hmmqAIetLHK90wyGJKq1UCXBrf7+UNWc9mYmQpFbuxa4G/I29+UeYfDZsxYgu6VGtNRS4q/rBsnFpKQ41UN7/fvGwnMwDMQxDNfpFOqEDol0ZiCCKUpcb9I3VQi9xYdYLSsFeYpLilNWFGDxIqSCcoLeHXdrxLTCwOVidLEkmrmgOh/sIjmzQHr4nezOLv6P5iNZ2GmJAAHi1Ol+nnEWM4fMzZqpSAKtblvE0x6CFrSXuaNruHPPQQOMQCQCSDowu4Y+sDBCkvdQ5eza1pGIQL/mB/mCq6cwDEtAMkSXcdLpAs4Pz9o8w5SCSObl7N7QNhsQoXIvo8Fd4JlWCQrT5vsGtDpjBMRIdQKUpAIZ7FmZh8onVhmBY13AejW3en3aJ5UlykOAmnJmuY9nzklRS9jVtiWOnMQ0FiGbwlRUla1ZgN0352d9NNImVJShOVIUGqotfz8j6mHCVpJYA7bmvuLe0SqlMPzBwz0935xfwVipGCdLh0pZ6i48VTSu9XvAs6WgkBSc2wy0et29WasOZclJIZQIBqWuzUPlE6EFiKPdqa2OvOGrJ4VWZwJRQyTlchRKVEdSQzNyIiHG8FXJS4ShWY5lZimX4iavmBBvelCQ4eLgiWUskpY0ALvfcn7oIHm4cPVPh8RLkV0sKMfmeUFFKbWilKTMmyimZlAOXu6ZUIYkEAlRBdqVNjTZOnstipi3ylSWU6gGIZ8pJN2I+K7NYECOpDCICSkISWPw6AV8rCI1zwgJCQAz7dKcv1isqJbs5rxHsdMxCsz0QshQmFgLZnZi1CKNWjwwn9gT3EuTJUlALqX3nxLIcALKQd1UtRPMxcMfiKMHDqemu+m5+cezsSpKsvhZmNWOZxT1I2ic2wpCA9hf4BkzZgmpKs+ZKiFPu5fUCjF8qi7sw+H/Z6iXKIZM9iCkTKBwkhyHahJJdxU0iwTcYsFLLDUcAMTcGwZtaxiknUh00IBPP1q4EPJhopmI/ZpNnLUpwmwBKgolLJzFhR8wUzNRegAiNX7JlAJzzEpoxLLVmVWtE0ALemtYvWFW/iJNyGZ316loIlcRSoFCQ+YhNa1rRjRjtyhr0ZOKZz6b+z4pSUonIOZgopDNsFEkDLmH5X8TPpEXZ/s5iEzm/iICfzFIyvoHzEEfSOjyMQgEqYIUXCikMD/UxHqdhEc3iKRUt4RYvYvr929bU66GJVsTwsGcfw8yYiYlWZPh8JJAcJKiRf8qm6jVsnhmMmJBmTFrdmSugYipSAS5GqSotzg08UlZjMyJdmzpZ9qvd69Wgo8cSv4DaxJNDarmhpyiHK+FiqXwmWAAZaHF8yVu+rsw9BGQ4RjphAOZB5usfUxkIdiCThUpWJjJBNAXr4nfeDZEtaUqCGu4owYPvGkpDDKfFQ1pSCZa1VC6CwbaJbKxNMLjDlLAbkX3B94PYZAXyj81WhPhlDvFAJZntrq/mYkx2KzLCQKCpYW5mC2+BiMZM2WpgS7GhLjq/+IGM95hlKWnMSQS2jGyhoxjTBSUlIUFKqbag313Ij2dgcqs6WSz1UdNgwox+cOGxNBiMTlVkNg1G0/SJRxJJORQO4c+reUCS5PidaugIBAIsxZ3qR6Rk/C6jxKJ3ahirQqCxMlghi+alA4cb82EST8FLJdqkl9HBtzDbwlwyVpnlAS6GJPIiwe52huMQpLMktlcuandv86QpL6hcNMXLSNMooKUdx72vEQxKcrJISeQr1/vGylpmfElTlmeyW5UOsLsdglJIEoqzKN2CgEgVFavrXaM6Y2Z+8DR3agJVUtzIN+tqQX+IKpmUqS5LpPJg4OlfSsLpOBWHKik5vhah501EazlGWoIWlFS6S5SS1GFCK86RUV8JY/EoEuxDs5CSPJz93iadIN7k2v0qNfnAuDmugqDEEjnvry5coYonpAAADnce5cxon+yQOSVFKqAqTYUA9SP1MEZlKBzMCbECiem/9ollKcVFw459Gdh91gfF4pEv47C5IIA82s+8FJjBTw9YWFCd4BdKg6lGtBZh5vTm42ky2ahUq4vWlWFaebWeDk4eWvKoEWGXxEFncUicSc2dKksx1qD7UGjRVCsUKnEOoJqaFvE5Gzc40mTvCDlIt8VNWu42HR+UNTKGaotrQgchv7xIKpIUXJdtT7mrn7vE4/sLKqvGZlVS2U60qG9ozukKJBJfMFNUVYi+g/QQ8TIJYkhRavhatnZ/aNJuEQSyvDo7EHo50gxQxdicGAjKPy30JvqaX1iGVImFLkM6WNXp87+8O57WavQ7j78oHmYPJVOYq0HpqGp5w2gBJWBP5iHahLi79KX0jyVw4pNEOpjmYnpRzf7vDKWVKL5EqZw5TlYjVyBRtecSKlAqB8IVb0FesJRGV+bhlJypAA1qSCCdKqsBe7vEmK4YFuaOGGZBKR5gvWkOwhY8JOa/xAX5U8qwNj5ywkZQ7/EAn9KaxWIhLN4A6EBKkZnd0PQG7k0dn0aNsPwZpeVRyu70dzd9gKbR6vjZlkhaGruPUMX3gj8cpSSUqSkGpcG5uPpSJpoKNpOEKRl7w05D6GMhXiOLJSopWpOYM7pI02yxkFMVDBAqPOJMxcB94yMjGXf8Ah0ESR/FiPiB+H+v6E/OMjIaGaYE/IwfiD4D0+keRkKPCWToT4EdDEWF+M/e8ZGQMRogfxJnn/wDmF3aCYQEgEgNoeSo8jI1+CXSThayUy3J+EfIw9waXSh6uKvr1jIyE+EyNeNJZCGp4k2hZxpAoWD5r+RjIyCP9mHwD4Gf9UaMKecOHt1A8qU6RkZFLpLGPDPgPUxss+NHVvJxGRkIEaYpAIcgOwr6R7OWQoMSPitTePIyNIgbCaSA5J6nmYlUgZ7Cw+sZGRQjTDTCZYJJJL18zG0xT5X+6xkZEIbCMMPAPL5CMIc1qygzx7GQxAqlHvfM/ONOEFxWvw3rHkZAP4ecULJLUpCGVNJDkl84q/JUZGRUejFfEph/h1Nb1gviSm7ttlnzcV6xkZFDNPw6VMSlJJAckAk0EZGRkSS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2" name="Picture 10" descr="http://www.wired.com/images_blogs/wiredscience/2011/09/hyenas-lions-gnu-660x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3528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4495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Some organisms have developed adaptations to avoid directly competing with their own species.</a:t>
            </a:r>
          </a:p>
          <a:p>
            <a:pPr lvl="1"/>
            <a:r>
              <a:rPr lang="en-US" dirty="0" smtClean="0"/>
              <a:t>Plants will send their seeds far away to avoid sharing the same soil.</a:t>
            </a:r>
          </a:p>
          <a:p>
            <a:pPr lvl="1"/>
            <a:r>
              <a:rPr lang="en-US" dirty="0" smtClean="0"/>
              <a:t>Wolves mark and occupy a territory so they have enough hunting area.</a:t>
            </a:r>
          </a:p>
          <a:p>
            <a:pPr lvl="1"/>
            <a:r>
              <a:rPr lang="en-US" dirty="0" smtClean="0"/>
              <a:t>Adult monarch butterflies and their caterpillars each utilize a different part of plants.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AutoShape 6" descr="data:image/jpeg;base64,/9j/4AAQSkZJRgABAQAAAQABAAD/2wCEAAkGBhQSERUTExQVFRUWGRgYGBgXGBwYHhgaGhwYHBgdGB4aHCYeGh0jGxocHy8gJCcpLCwsGB4xNTAqNSYrLSkBCQoKDgwOGg8PGiwkHCQsLCwsKSwsLCwsLCksLCwsKSwsLCksLCksLCwsLCkpLCwsLCwsLCwsKSwsLCwsLCwpLP/AABEIAMIBAwMBIgACEQEDEQH/xAAcAAACAgMBAQAAAAAAAAAAAAAEBQMGAAIHAQj/xAA/EAABAgQEAwYEAwcEAQUAAAABAhEAAyExBBJBUQVhcQYTIoGRoTKxwfAUQtEHFSNScuHxM2KCotIWQ1Njsv/EABgBAAMBAQAAAAAAAAAAAAAAAAABAgME/8QAIxEAAgIDAQEAAgMBAQAAAAAAAAECERIhMQNBE1EiMmGBBP/aAAwDAQACEQMRAD8AClY1SqAGIzi1ZmyPsYfypaGYRDMCUKfLcxnkjqxYml4BajmBKWuDEgwyipyTW20OSoHk8YmU5Z4WVhQrThyAzvHsyUpmrWHCcECwcNrBMruwbQrCirDhcxSXCS/0jyR2ZmrJfQaxdBi0gCI5uOSkOdYLFRTpXZuYKMCflEqezM4MAXe8W8YtAAZnMb/jBRodioq8rgE1O7N7wWngMwpG94foxfpGYme4cRDQC+XwFmILUrBauGOAAYwTzvG8rF5SxN4KGR4rAqYZbjeNPwUx2IBEFKxJjbvDBQEYwQYZgHjabgg9BpHhmGMCi8FACTOGKL3EaSsCRYFtXEM0zjGAKLmCgFZwqvyg+ke/glkMQesNDOIEYcYBrDEI5mEnZgAmj+0bTOBKKr02h2nGPpGJOrwAIJnDchqVMPMR7JwZJzIYxYMgNTXnHoyWb2aHQmxUMK977R7JklL1ro1GhwjDp/ljWbLQPywcEK5C5yf/AHA0SKmzs4Ka77QapSAHaBZnHUpoB7QrfwqjcY2eDakbS8XMKnUgQP8AvvMHAPpBMnHAhz7wZSHQT36v/i948gJfEkA/HGReTFoqKAsEAOGH1gtyWeu/WIRijYXP0gDF8UKFNz9omrKeh/N4eVJpSl4iRgClQJUSBTqYhk47MA6mI0eIsbilhi7h7wYhYxOGYkgmIJqsrkv0jJHFBlJN/nBXD5qJqfFeDYWBTMcSPCWHOPE8RCgQxJEWCVw2Wbj1iReBYMhKX3aAQolSwUg5W6xIkJapbk8TzOFzFfEpt4hT2bBP+oYQnZ6ugIQpy0QS+8CRmLwzkcAAL57Qzl4MABy8UBVJ0uYo0cRGjATj8RJrQxcVykA2ePJgAsICbEeFUsEZg4g78OTuHgqdOWLId+keyZi1UUhvOALBJvDlEUV7QP8AuxQ/MYedxq0aqw53LQ6CysYrELlUQlSucTYDiM1hmQW5w7VhC7lRiDvAKA5jzg4MDOOVmAymt4OTgkqumIp02e3gloV1pBMjFTAP4iQOhgoVkC8IsVFto3VL1Yw1w85KxQP5wzloSR8Ii1ATZVnUaBFOUTDwir8osGIWALDygRa0AVPyisQTE0xSj8LiI8q2bxPvSGMxctTj+0aIUlDkuYnFDFWIwExdM7DdqxHKwapYAJCusMZnE03yn6GFk3jC1GiC1RaJdIdhIw5a4HINAU/hSi7LPTSPDMcgqSQevvBErBpLF1DzhBZX1cNnvdMZFiOF5x5CsRV0Sc4caXLRKrDSglJmhg+XOLPUgKHyNLEdWOF4WQHNDsIhx65XdqlzP9qg26Dmr5H3gi9mjFCsAkqUoKfmm3vDDh+DQZROcqLEkENYFiL/AH6whxHaBCAEhExalnwgUS2pJg3D8VXIT3oklUsnKoJuAdWNC220Wo0DaZ6eETFh01Di2kFYDCTgtgktrW0WnhfDkqQlSXSFDMeu3zjcyVEHJzvy3iLAjkiYwcDrBOHmsS5gSRImpIzFLbAfWCVoUCetB+sFAbz8SGUXACQ6iSwAGpOghNg+MJnpUqSSpKSQpTZcvV9DodWMa9rcIr8KqXLSVKWtJUkXIZTU1ZX0ii8B4ZMlJISpTs6srsAasd/OHVoi90dJ4dxIK/MDVmieXx6QZyZGYZ1O2ocaO945xwNCu8WQVULirU5Q17O8AmfjDMqUAhQWR+VgQOr0hpfsJf4dAMly7x6fBd/KsApmK0NrxisUWETkOhgcSNj6RoviCEuCwpAaZi1AiBhwh1AkHzMAUNEY8RN+IBaA04KlaCJky1C1YKoTR7NnElmMeokPXLU8o9RLNyHeNvxITQwJio2l4Q2PzjxXCwfI9Y3lLtV4IU58KbmLTQGknBoT8IglU1QDJYe8Cqn6A294Bn49ZLAMLPDzSFVhuInm6j6QEMbLdiwbesC4nhals6iA4N7wPM4ElQ8RVQMGhfkCmJ8J27V+LnS1Sx3ST4SBUEUru/tC/tf26mpljuAhJCgSoB3A0Y+8F9oODKSEmUwBPjLfN/nFU4xh1oXVSCnkxfm4i+qx8VFvw/b6WqWgrQyyAS1QDq3KPV8fRO+CeUmn5fasc6xGIIbnSJJOIyi17xJVpnTpQZPxkuxdnfptBslAXS56/S8c6wnGyk+F2Fq+Rp92iZfF1Dxu1Q45vcQrG4rp0VHDw1VepMZFMR29WR8Q8xX5RkVoiiz8R4imWCkllHa8UTtBxfMogBwBlelyC/yB3h7x1ZzDapJ5JBu/NhXUmKnPwa5mZmSC5BUwBetHG53iMcel7fAfhiFqJQEqUa5WPJ/k9oJk8fxq1DDyZXgLZkqS7quSp7BhSzQXwvhOHw4CpsxUxeqQtku9NiK+lYco7VFlFQZsqQTUnq1YT9a4NeN9GvDO2spGImYSY0vulFEpX5VJFACfyml7V013/wDVikzsuQ83auzHpFF42EKmZ3HeKuLFsteuh3ED4CSrMHZzoCwH6Q8E9k3TqjsEnHpWMyTQAOCGUDWlCXFLiJ5U4LLDb0jneAUqUELExIL2VMS6k1BGUsSPKLVh+0GVLISlSlWqfJ6VZ6wSgwGHG+HgBMxRoCm+9LRzXGYczMxQV5Qs+BKiAo6Zg1QBo4NTFj4lxdcwpTMLlLpGz3JSH0AZ+UUnGYsSyWJyrUonLQ6VD8+XyhxVMTehzjOzM2R3a5c5QUo/lIJSrZTFmp7RfOD4Uy8OgKNSHPnVvIERzH9n/BDMxCXUtn+HQgVJvHZ+IKlol95MWlCE1ckACCbsmOhdj5gQAB97Qm4rPzJZDhQYt83gfh3aGXi8aqQlJIBDKzWAB0bUtrSmsWYdnwgLcm1NxtGbTKUhNhFKbxZgzQwlYpQD+nMRHNzIJSUFQAdhUml+cUrjPbdQWpEs5WIZmVnFxY02Ybm7RUYtg5UdGRPYPffqYmlT0m3+DCTgc6YpKRNlqlqUl20P9NTVtL8odSMHlD2iGqY/hOZoBYiIp8hOzi4DRscNmasSHDKBABcAHTrf2gEL8IiYFuwymo5dYZTJuUB7tX9I8myVZkAWdz0H1hdxVClzBlfKHfmTc+VB5Qg6HKY2a8ZNIOtQKtAEtWXwlzZm94J7kgu7E/KBjBl45jy2+UefvMV1OsZjMAHUqpAY5dbVAjMLgJavEKFSnL6NoB0iVYwTETBMSUKYg6frHLe1GD7kploSAkEmly51PLaOinCLTMUASEuKXDfdIH4l2VTPWmYsMzhSR5sI0jKug43pHJcMh1AEltInTOIDtT5x0qf2SlrUM0sJ/lUkMWA92iudpOzPdnOkjLMUydMoGgFqk+xil6JkYNFWRi2+TQf+IBQmtzTyZ4lR2QmFWYlOVxoaiGq+xviC0VSKjcEXpYuIbkgSkS4bsctSEqrUPQho8iz8OxExMtKbNy5xkZ5s0xRSMd2omFeUM9HsfQkW5jXWFOLxsxaiVKcFyALClKfrAcyYCsmpUTq3l7l+UercBrkU8+XKLqysiTD8VJW5BJVShZqU02h1gsQpRJUzAOGppTX3ivypqe8IUwyh2eopV+TRvjOMsnIkVq9GpRvJvaFgT+SibjGO8YY+IEV5ih8tI8/fZRNUAPCen0+6QqwmCnT1ZZaFKNyWLCL92b/ZWtQBxBYEFyFhISdALlXyhuSiQlKWxZhMNKmq71Sf4jj6VuRblFtXxDDGSnNNTJmpBCCdUj8pYUqXc77GC8D2QkyQ2YrG5anJ/KNJfZKQFKWoZxfKagVDNzhv/wBEaopeLK3xHEVdJDkW9vL/ABFSx0qYpnSpg43jo3E+yLjvJalHKgUHiJUOQDvaK9IVMQwmoVWwAv8AZMYL1Z1Pw85/aPOx3FzLnJ3JSPKzdWEXP9qGGTPwvdoIMwLBypL23ANKE32itTJiQyqIKWIrXRrO0bYvjJxMpcqXnEyZ8SpaSsqc1BYPUajasVnfwxfil9N+wuIThkTCgy1z0nxsQcobKEuPluOsWHF9qVgy++WlGYskfzNdtxo9tLxW+z4l4QCWqWsKqVBSSndioa7DSkVTtDjF4nFFd8vhZ6Jy0SB7+8OnJi1BcOqY7tQmhlr8YY5iAa00p0jn/EO6TiO8mZUBSiqgOpcsKln10jO8WoBSixerU6WhX2lKlGWpZoGA/pFh5V9YUYyT2y5uNaR16d24lWUDQA0ro4Ia4IIII3ibD9r5SikF2VYlm3H3SOHYTi02ZmdZAAAQNAE0AHl8osXCeNAJUZniUkOkEC/6Q+dIwUlaO3SMUJgzIIUnRt/pE0k+JzYn1jj/AGA7ezDiVy5heWt2/wBpFaatrHUxN8JbfSv+bwpaMWgpUxkvtX1eB8PPBLKNx7tEE+abNQsOkDomkZd9tvveIsaDJkpiWPOj3jFyiEuo6pveNZE82ApWu0bTZuZLbfP70ikwo2lpSrxbAEPuDc+R943kAJfk/vERWAG+zW33ygZOJurQnXlBZSDSEitnq/I6vEOKmkJ8IDNTXnXm8BjEpmEkvQ/T6RPMngEABnFH23ielIWzMZMLX5m2XfyYP6QKMP3xCVgEDXY2cQ3mq6tY+d6af5gabNAW2by6+32IkDfDcIloHhNAHKXYPzB63jXGYUg5UBnL00tEP4oFSS7aZSdPv5x6vjIbxGop6fQtaLbFYH+4QamflJ02212jIcyilQBy/wDUH5mMh2GjhOAwk1bCWkqLsC1B52HWCVfs+nrUc8yWkmrFVtgSAQKOYueLEtKBJKZaV5SwSCcoa5rztG07FrTLCgUG7NWgep1uXv5w838L/En0rGB/Z1VBViCW/wDrLMdHUoMln9RSLZhOy+Cw8tRSQtRQxUtycoIelg7D5bwtn8TCAsuSFMElJLlrtXf6xkzG5MqMwYgJy3PyA+zESlJlx84R4Hq4slJSiWGFHOUAWbl97RvicSqYXzlkjox1atLwhmzRRAUArkdra0iSXjSUuqqTRmqDrWJUTRsbSeJkBSasKOK+bfflBMvi5SMzlmN6hj6dGgEzQwSkaEGugFPOIMNJ79SEgeEMquihYHk8X+OzPKiw8OxqpihlUUzF2BJY9E6fKGGcTElE9IJtmSG9CHDwmTIZJCk0GqaEvrQPEa8SJY8Jtp/csYzlFoqLTFnansRkSJmGzrAcqDO3o3IXt7IOKYxcjAply80tS1NMIJdqvV3qQzaAczFpxfG+6CFLnZBMcoSxWSK+IgNQmxJrtaBOIIRikZFpGYeJE0Bh/wAgA4B1Bs0awk1/ZGcop3iyp8Mx66ZlEq0KqnfxPUjzjadiwib4mAUygDsbh+RBHlGcVlGSWUhWYM4SeVD0O8T4eaZyZck5ZUmYsJUuYjMEE82Jd9fONsV0yUnz6e4biS1qIEkJFh4nesQccxCjLMtctCQ6SC/iJLUA5CCuKzhw6bkPdzSm2RTpLWY3HQiAOIY9WPQCiUlE1KhQFgQAbOb/AHrD/jjYPJvH6FSeG5UZkoJDsD/eNMNhEl3BBZzenWBl4WdLKQozElv9N81v6SdfRzBODM0F83dkHxAi6bqvy9oWOh5bIcLglSFlSXYVSWqCd6e9of8AaDtzNXhkSkHI3xqFCoiwGw15wsXjgVO7BTMSCPCm3W0H4jg6J4HdKQVE6Fww15EVpBX7FJKtFx7HccVNwqTMUStJyOdaAh9LEDyiwTQDU7UZx16isVLgnD+6R3YJYVK9y1QeVKFgQ0PhxEW+EtVjYNofKsYSSsSTQdXL4SQkPyJ25vSIU4pWQKJYurk7NXZvrGGakgAvUAjQmlPnAxnJIq5Y0D01f5W3iPoWaq4uClSfNPlt6RrNxxMvkXqPn6N5vASUZfGpPhGgL8wxJr6tfaJwkiWpKlZi4YkXd20c1Y+sMdm8vFHK41I1D6v9I9lcSLqzaal/Tq+nOA8IsABLVLuDcEtetr05xHiuIZS6S4rsQ7a6UeDoBC+LaAgk0d+v35QDO4mAsJLEsLBz8NYT4iYt0qTc3byD00c+0a8TnhEzNmqkNQ7AZidGd6dN4qMAsP8A3iKkkhQIBenUjcdOcRyuKZSkBQABq1XawranOEK8aHzKXU2vo9WFW/UxocWBLCwoAhWWjuqxcA2OhLMGaNMUS2XVXFCmhXUcz+kZFFTMnr8SSrKbUMZBgTmWPEy0glZDBSWpUgOxLkcx6R7geCSgoupRowCjRhVgNdDTlAeLSRkCyphnDg2Bany80xJNnZVlK1AtlUg1dlUWHHP6QOJ0ZAqEIVVKXykgE2BGoEBJRlUpS0sMoLuxB1HrBcpEtCSmYQMxLtT82um3vAs/FlS1pKUEAnKWegFCR0+cGIZEmHmy5bMBmJJqb79RB0udno1AXYcmIreK7ghmmJBOYqUHOjPb1i0LwwRd1Zrs93f5/KKwojOzTE4whDJASUmrv4rcmGl48/HJSVLBKQfDQEg2Jb09IOZKgFlLlq0fKQQwI84q/avi3dpKArMbAbVPq1otJEykWnh/a0LBSfiDeJqH+qJsVNlzEd4AxAqOY6XjlGC7QzJR8LekPuHdthqTLPRx5/4inUumcZ0M+0GHVOUFAOklCWBqm1BswDB7trB+Gx65aD4RlSSAT8VS5BNAznaGvA+7IKzkIIzZhY7f9tNGhRxDjqVTCksz0A29YiS0aRdOwHjOIExImt40C3IaelR5jWIuGcXwsyWqViVKloVZSQSUrFlBhU6NzMCYvjDqKRKXtmNByo1YC4fgVoUoEOgliDYpNiw63gTaQpfyehHj55WskrzaAkM4FBTSgiDC4lSVeEt7xYuK9lVpT3kvxpA8WWpR1F2fWB8DwEGXnUWWC4qGypu4a7l+iTCtUS00w7B8ZWtvGUTkjwrLKBt8TgsecNeM4rFHDFWICFt/DExASWSpixUimhAzbkaUqwl5FKTYEO5BrankYvXYuXiMQVS5KQuWlDHNZZJNFAnKS2+wibceHVHH1W9P9nvDF4VWGEvOiaoAOGKSBrceJlFnj3grSjmSEAB0pCWAAfxE8414h2IXIUohJw62zFKhmATqoZX6tppRoVSpipI7tV7O93sRXY+8W5ZKjGXlLz2+fstC+LISk2AB9TfbyharjhK1kGzWEIMTiTnABe7Pan1hnw3AJWXPgLOQNfWxbeMsETnfCw4XjuYAKPiYe1G+2gqbxN05nzB3d9rilH/SKjxWUtcwypSVFgAQh1EFg5Uwfe9oAzz5IFFAOxBBGj01/wAHeDBBdF6l9oAXAFKMCNND5RKqeFbuWbZy1zpdq8orC+9Z1B1K2FdDVqPXTawhjgcBOUGyqUaMkVNvERroA5iHEdjL8YUgEEEqLUFWFr/PlGmFwKAp8qln/rW5oljofKJcJwLEhyZdOakA+mbnBpSuQklctQ2cEpJ6pfpAh7EfGZs4ZgkKQgOMyUgOCKAFxT/xMDTez/gzsKkO5NbZiGLF2Cmc3iwyccCSSQCQ9h50vb5xHOxAmpqlJCSSCAwOj/bWjVf4QV0cJUFBYDrVRyn4UihLNT+VnFHMbTsCtLlZIlpFED81PC/8oqbfUw//AB6MpqQPMs4o+pNB6R4nCd6pgkmwc6NzN2IY69YpElLXw2YSWKgNAlaUgDYB6NGRfkcGlqDqCieSlJtSwtaMi7FgJ8TPRlmA1yJKyGbR7bUijjj4WlAHxJcNoQXI+f28Dp7SKEtY+LOMuZqVFW9T0ivzAbin+IoTmWKZjc3jWQyiGBFdjbRvpEquNS86iQSo05aAmK9hlqJCbvv9PWMnzjmodTozwaJyY4HaRIIZOWoNI6KtRUgHI/wkOWDUNDr0jjKg53jpPZ3iuRQkrIyhICT5ChrA9lQlR7xninxAPQu9napYC9vaOfY3EmasqMdVVKQVEKSM3wlg/hVT5GOVYvCqkzlylUKVERKH6ACjWPAILxGHcZh5/rEQAbncdIdGdjPhmPWlCkhTbCtdxSMlY4Lq7K2PvWBcKuxFxHmLwrMtPwnb8p2/SE0NSGUrHqZ2LJNWDjz2h52f4p3uaUcopmzLIDULpTvWwbnSK1OkqQA9la9N92jfCLEtYJGYPo4cHZxS+0S7qjSMtnQ+yWNTLnTFqUzJYKfV0oTW5Acmu0W7jOOkJAExEmzhZShRPN8po3Mxy9OLBQ6SQ+rVG0R8LSrvky1kELUkAku1WoDyjF6OyLvp03gHZ3DY5Xgk4YpQ2bNLGpsGA2NaR0Pg3ZWRhkBMpCUAEq8IZ3ehd6ecCdiuz6cLhwAp1LAUqvw0AZPIbxY0ho1gq2cvpO3oQccKEzZZUC6lMCQ6TRlByCEkgmn5gI5/207ISJK2SnKhXiQFZgynOZMspdIGpSphWkddnSgoMf8AHMbGEIn4fHyShTEOpKkqagSVJ8TWdsw8oJIvy9a6tfThy+CkAgJCk5mJChmDEsC1j91i28F7IploSuck5VXQ58I3UzEksKPR4mncD/BzwoJTMlrWlKVBQAAAUomZRy2VhSp1FxYVYwEBjm1jCU3Rs/OGVx4J+IY8SwUYVKQLjIAa88xy7VP6QP2f7SH8QqWrKVJoVKFEsKhIJZ6iwf6WmXwWWtGZSA5FWodWqKxQu0HDkYSae7KsimUQTVxQ1bm8ZxT6y3JNUi8L7YMrLcDQNUnoHpCTGdoZk5RykpQKGtT05QjkYwJkCapK1Zv5CgXfVRoafym8L19rMpBThUFIdwqYVEjU6D0aBQcusq4w4h6ji6pczKcxQWd6muxEPZc9ChXPT2hBh+NSp+H7yWnu1AspLv0Uk6jcGMxXGVlHhSS1HVA4uAKSmS4zh4JVlI9AkKFSG0cvXSPJckSlqBJKasGYEB3LmA0pzAqzKqzsfPUUjfCYhQLEkitHcQ4+jREvGL2bfikFQADsa12ccqCDeH4gmYxRlGiiRQmtKuR+nWCpGLTlqlLf0iCMFOABUUIbTKgDy53MaKVmb86N1cWlAsoB9agfWMiVRBL92kv/ALR+kZBmxfjOBrSO7WAA6SABXXM7bNltzgRUogoUmjFuhFRyr9IuUvg3eOUPcEqtlFWcqY7tqdHjdfC0yUsGmrd20pqrUsz3B8r9CZyuNiCZhwEEpDFSQWFSAak9GIbl6lSrDFRKtqvz+3PlFnTwmYZgzk+IglVb9BoQRbSJlcJCU1YhRoU1J+KzA5qNUteKJaKpIwBBbk/tFq4rwsCXmHxNmuwe4jTEcPIdmZbH0Bb3NuUNMRIK8Ml7hItyLQxxRF2c4qqewcZ00U/5qeE+ZoYB7e8DlvLnILqLiYNyK5rc2PlAPDSULJTsKCjijtHSsFg5eJwxSsZswpoxINefSJou7VM4jJchjGs/DlJD6/Zh9xDgxllSVJZaSX/4j3ejQtUMwrFGVAKUqBcQwlzaGl7g6/e8EyJQIGVBPNi396aRMnhSlh0pLDbQ19DBwKA5sszEJSDY0f3B+flE0vAO5YkhI9mHo3OC8Hw+YklwGo76u1h+sbzsSGowNvh21JLH0iWWkb8PWiXNQlT+K5oACU7flYli+0MeLYNMlTkpVRVqOS5ceo9DC3vQoUcvUs4Oti1N4V8bxK5ikkqUpSRlckkkOSL9Yyx3Z0L0qNHRuxvb7uiEzyrLpMBJy3uL63EXXCdvszKQvvQaBIDOUmvIFiPIdY+fOHYzxfxCcvItBuD7QKkqYfC9wGLeWsDi/gRnFv8AkfUXDOMd+CpBSSkfD1sXu29LxwrjHGp2Cx2IkZlJT3pcJLBQd06HQjyMG9ne2KpKwuW5S3iYU52cUNajSCu30+WJ0niiEiYFymZVhPSAEZ2rRJJ6y4Iu1T6aevkoPKD/AIlmIm4lKJLHwoQVBP5VXbqHbrm8n+E4SqXLYhyLOK/OKRg+1UzCy5c5GVSVkKIzJSF5hQOTcqpyhrw/9oWKmTHVhULkGnfJzpDgVbP8Sc3hsH5RnCF7ZM5NcLMvHhAL0NB16fKOb9tpmZZykNU7VtBvGe0WZQ8QzGrJsANGesLOG4+SlYVPl96qYaAk0ToQxD1LtVhGzRMTZGNkiXLRNEwpSkAJSQkmgdQoXqzC7VgGbKwsykpcxD0IWkLPQFJT7iN+2WGw65wMvMjKcpZZIUSly2ezagFh5wjVgEllS1O+jt/eJjBLRTk2WCRjZSUJlSkqyoqpSmBPVv1gnH48GWMpt9IqUxKpcxJGetHBd1aAPQg7EiDhjAQQSzXSQx50hekbHCVDTAcQzBteVj1hvhJe56f2iqcGxQAaH+GxRNLCMWjVOyxSUhrwThGQC5oXvCnDzzYU5mJF4gJqakan9IQ6G344afKMhKrjAfSMgCj3GYRBIH8rsCXSKAHRj1vGicIFlTS8pqahJU3IgZWLD3eGk+QVJAAqkMbWcsCbm+kYjhpBYJdyxINAkdS5tYDaNrZytCdXDKsly9z79GtG2L4KO6A1cgP/AMWqfOHWbLoouznm3O1dIjxqvFkpTWzVLXgzolIrWJ4eDJSAS5P9ju4LDW0F/ggkEBPgBQ19mzahvCn1MOJWFCgXc1LP1FaXLfSJJWDSpJQ1WAoKBmap1pztDc7CqKuvgCFKAsKh8oBBDkE2Fav5bCG6cPOlrBSg93klgsbKJSTSziopDjC8MYPQOBcu5oBVg1PlE3feNgGADDz1G5f7pCzChNxjgErEIzrUE5brDWpQ/rp0hHj+x6AEhIzJdWZZy0ZqEX1pXXQxa5mBuNicw3L60rGo4c0s0cEvs7f59+UN+oUU2R2dlykuCxVXK1OTi3Oo289/3Z4qggqLOz+pIOhevyi04jCfmSUgMHzE1Id6CpJ5HaJJODzg18R+T7kB7gsYWY6KjiuDBLBHjBYh9NtA1NWrC6fw7PUBhqzg6OSAab1Iv63JUrISTR6NfwvyBBzG7bPqYGmYI5q2+L4HJCWIc8q66QKY8SjYnhgSSk9CsbWDPfpSK5xMpQ4Bcn7rHUeK8KEtKUlIKyCSqyHLEMlgWajljV2FIRDsYgkEhKkgczceIAbh92ilNMiUf0c/noegaNSPh8ufyjpEzseMvdpSyCwJOocUqKdW19a3xHsXOSSAkBIoNflzjRNGbiwDhCx8KvhqzsQ+9Q3nHS1dkMROwKznBlqKSpCk5SCG8YZRagtqDYFhFK4H2RnZlLWlkyBnXzD0D7E3PWLJg5WNGZQZckFpiSsKYPbKVBY5NfnEzavR0+Kk4tN6KpLwwRiQJwVMly1J8LZjkz/D0IMdZ/aVMy4fDmUGQshNBYkUFKCh/wCsUXH4dSswRLEpC1BTkHM4CqBAJ3IDilulzwfHJc7DDCYkZlAJSoEgFLDwqSQ+U6hrc4uO0ZzSUtHN8NNVNmJlAmpCQbXUAp/n5QX2mxAwy8mYMLkh3JGgvT6Q8y4PAT1znXOmBJyJWAlKCzAqI+MtQUHTaj4iWvic9RCwF6BdElzQZ7AnmANHinRnbSoiXju8mDKt0JCQCQzX0+sM5ePlsyTVjU184F7QcO7kIDN4WI1oWIcOCLF3N4TyMOkkZypKcwB0yvrUbVbVjUaQ9jycdFg/FAUd9wS7n6CPU45JoPJ6tu9HbrCachSJy0lqFTEGjflY2IIZjq/OMlYkuGHvGkaIlNjyRKCS4LJPmNbG484dYacAHfzvFcw/FaUoW+94b4eWFozD5Pa9Nm1akY+nn9Rv5enxjX9+aAM1Kl4FXxBy4MDnDkhgCVUoA7PYU3jJGAWPiDNWu3nGVG+QWklrD78oyDJc6WAAW9f7x5GeRdFryrZTTAoncFvIP9tBfdqatx4b0INRXQmv2IUcN4hmmqAIetLHK90wyGJKq1UCXBrf7+UNWc9mYmQpFbuxa4G/I29+UeYfDZsxYgu6VGtNRS4q/rBsnFpKQ41UN7/fvGwnMwDMQxDNfpFOqEDol0ZiCCKUpcb9I3VQi9xYdYLSsFeYpLilNWFGDxIqSCcoLeHXdrxLTCwOVidLEkmrmgOh/sIjmzQHr4nezOLv6P5iNZ2GmJAAHi1Ol+nnEWM4fMzZqpSAKtblvE0x6CFrSXuaNruHPPQQOMQCQCSDowu4Y+sDBCkvdQ5eza1pGIQL/mB/mCq6cwDEtAMkSXcdLpAs4Pz9o8w5SCSObl7N7QNhsQoXIvo8Fd4JlWCQrT5vsGtDpjBMRIdQKUpAIZ7FmZh8onVhmBY13AejW3en3aJ5UlykOAmnJmuY9nzklRS9jVtiWOnMQ0FiGbwlRUla1ZgN0352d9NNImVJShOVIUGqotfz8j6mHCVpJYA7bmvuLe0SqlMPzBwz0935xfwVipGCdLh0pZ6i48VTSu9XvAs6WgkBSc2wy0et29WasOZclJIZQIBqWuzUPlE6EFiKPdqa2OvOGrJ4VWZwJRQyTlchRKVEdSQzNyIiHG8FXJS4ShWY5lZimX4iavmBBvelCQ4eLgiWUskpY0ALvfcn7oIHm4cPVPh8RLkV0sKMfmeUFFKbWilKTMmyimZlAOXu6ZUIYkEAlRBdqVNjTZOnstipi3ylSWU6gGIZ8pJN2I+K7NYECOpDCICSkISWPw6AV8rCI1zwgJCQAz7dKcv1isqJbs5rxHsdMxCsz0QshQmFgLZnZi1CKNWjwwn9gT3EuTJUlALqX3nxLIcALKQd1UtRPMxcMfiKMHDqemu+m5+cezsSpKsvhZmNWOZxT1I2ic2wpCA9hf4BkzZgmpKs+ZKiFPu5fUCjF8qi7sw+H/Z6iXKIZM9iCkTKBwkhyHahJJdxU0iwTcYsFLLDUcAMTcGwZtaxiknUh00IBPP1q4EPJhopmI/ZpNnLUpwmwBKgolLJzFhR8wUzNRegAiNX7JlAJzzEpoxLLVmVWtE0ALemtYvWFW/iJNyGZ316loIlcRSoFCQ+YhNa1rRjRjtyhr0ZOKZz6b+z4pSUonIOZgopDNsFEkDLmH5X8TPpEXZ/s5iEzm/iICfzFIyvoHzEEfSOjyMQgEqYIUXCikMD/UxHqdhEc3iKRUt4RYvYvr929bU66GJVsTwsGcfw8yYiYlWZPh8JJAcJKiRf8qm6jVsnhmMmJBmTFrdmSugYipSAS5GqSotzg08UlZjMyJdmzpZ9qvd69Wgo8cSv4DaxJNDarmhpyiHK+FiqXwmWAAZaHF8yVu+rsw9BGQ4RjphAOZB5usfUxkIdiCThUpWJjJBNAXr4nfeDZEtaUqCGu4owYPvGkpDDKfFQ1pSCZa1VC6CwbaJbKxNMLjDlLAbkX3B94PYZAXyj81WhPhlDvFAJZntrq/mYkx2KzLCQKCpYW5mC2+BiMZM2WpgS7GhLjq/+IGM95hlKWnMSQS2jGyhoxjTBSUlIUFKqbag313Ij2dgcqs6WSz1UdNgwox+cOGxNBiMTlVkNg1G0/SJRxJJORQO4c+reUCS5PidaugIBAIsxZ3qR6Rk/C6jxKJ3ahirQqCxMlghi+alA4cb82EST8FLJdqkl9HBtzDbwlwyVpnlAS6GJPIiwe52huMQpLMktlcuandv86QpL6hcNMXLSNMooKUdx72vEQxKcrJISeQr1/vGylpmfElTlmeyW5UOsLsdglJIEoqzKN2CgEgVFavrXaM6Y2Z+8DR3agJVUtzIN+tqQX+IKpmUqS5LpPJg4OlfSsLpOBWHKik5vhah501EazlGWoIWlFS6S5SS1GFCK86RUV8JY/EoEuxDs5CSPJz93iadIN7k2v0qNfnAuDmugqDEEjnvry5coYonpAAADnce5cxon+yQOSVFKqAqTYUA9SP1MEZlKBzMCbECiem/9ollKcVFw459Gdh91gfF4pEv47C5IIA82s+8FJjBTw9YWFCd4BdKg6lGtBZh5vTm42ky2ahUq4vWlWFaebWeDk4eWvKoEWGXxEFncUicSc2dKksx1qD7UGjRVCsUKnEOoJqaFvE5Gzc40mTvCDlIt8VNWu42HR+UNTKGaotrQgchv7xIKpIUXJdtT7mrn7vE4/sLKqvGZlVS2U60qG9ozukKJBJfMFNUVYi+g/QQ8TIJYkhRavhatnZ/aNJuEQSyvDo7EHo50gxQxdicGAjKPy30JvqaX1iGVImFLkM6WNXp87+8O57WavQ7j78oHmYPJVOYq0HpqGp5w2gBJWBP5iHahLi79KX0jyVw4pNEOpjmYnpRzf7vDKWVKL5EqZw5TlYjVyBRtecSKlAqB8IVb0FesJRGV+bhlJypAA1qSCCdKqsBe7vEmK4YFuaOGGZBKR5gvWkOwhY8JOa/xAX5U8qwNj5ywkZQ7/EAn9KaxWIhLN4A6EBKkZnd0PQG7k0dn0aNsPwZpeVRyu70dzd9gKbR6vjZlkhaGruPUMX3gj8cpSSUqSkGpcG5uPpSJpoKNpOEKRl7w05D6GMhXiOLJSopWpOYM7pI02yxkFMVDBAqPOJMxcB94yMjGXf8Ah0ESR/FiPiB+H+v6E/OMjIaGaYE/IwfiD4D0+keRkKPCWToT4EdDEWF+M/e8ZGQMRogfxJnn/wDmF3aCYQEgEgNoeSo8jI1+CXSThayUy3J+EfIw9waXSh6uKvr1jIyE+EyNeNJZCGp4k2hZxpAoWD5r+RjIyCP9mHwD4Gf9UaMKecOHt1A8qU6RkZFLpLGPDPgPUxss+NHVvJxGRkIEaYpAIcgOwr6R7OWQoMSPitTePIyNIgbCaSA5J6nmYlUgZ7Cw+sZGRQjTDTCZYJJJL18zG0xT5X+6xkZEIbCMMPAPL5CMIc1qygzx7GQxAqlHvfM/ONOEFxWvw3rHkZAP4ecULJLUpCGVNJDkl84q/JUZGRUejFfEph/h1Nb1gviSm7ttlnzcV6xkZFDNPw6VMSlJJAckAk0EZGRkS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TExQVFRUWGRgYGBgXGBwYHhgaGhwYHBgdGB4aHCYeGh0jGxocHy8gJCcpLCwsGB4xNTAqNSYrLSkBCQoKDgwOGg8PGiwkHCQsLCwsKSwsLCwsLCksLCwsKSwsLCksLCksLCwsLCkpLCwsLCwsLCwsKSwsLCwsLCwpLP/AABEIAMIBAwMBIgACEQEDEQH/xAAcAAACAgMBAQAAAAAAAAAAAAAEBQMGAAIHAQj/xAA/EAABAgQEAwYEAwcEAQUAAAABAhEAAyExBBJBUQVhcQYTIoGRoTKxwfAUQtEHFSNScuHxM2KCotIWQ1Njsv/EABgBAAMBAQAAAAAAAAAAAAAAAAABAgME/8QAIxEAAgIDAQEAAgMBAQAAAAAAAAECERIhMQNBE1EiMmGBBP/aAAwDAQACEQMRAD8AClY1SqAGIzi1ZmyPsYfypaGYRDMCUKfLcxnkjqxYml4BajmBKWuDEgwyipyTW20OSoHk8YmU5Z4WVhQrThyAzvHsyUpmrWHCcECwcNrBMruwbQrCirDhcxSXCS/0jyR2ZmrJfQaxdBi0gCI5uOSkOdYLFRTpXZuYKMCflEqezM4MAXe8W8YtAAZnMb/jBRodioq8rgE1O7N7wWngMwpG94foxfpGYme4cRDQC+XwFmILUrBauGOAAYwTzvG8rF5SxN4KGR4rAqYZbjeNPwUx2IBEFKxJjbvDBQEYwQYZgHjabgg9BpHhmGMCi8FACTOGKL3EaSsCRYFtXEM0zjGAKLmCgFZwqvyg+ke/glkMQesNDOIEYcYBrDEI5mEnZgAmj+0bTOBKKr02h2nGPpGJOrwAIJnDchqVMPMR7JwZJzIYxYMgNTXnHoyWb2aHQmxUMK977R7JklL1ro1GhwjDp/ljWbLQPywcEK5C5yf/AHA0SKmzs4Ka77QapSAHaBZnHUpoB7QrfwqjcY2eDakbS8XMKnUgQP8AvvMHAPpBMnHAhz7wZSHQT36v/i948gJfEkA/HGReTFoqKAsEAOGH1gtyWeu/WIRijYXP0gDF8UKFNz9omrKeh/N4eVJpSl4iRgClQJUSBTqYhk47MA6mI0eIsbilhi7h7wYhYxOGYkgmIJqsrkv0jJHFBlJN/nBXD5qJqfFeDYWBTMcSPCWHOPE8RCgQxJEWCVw2Wbj1iReBYMhKX3aAQolSwUg5W6xIkJapbk8TzOFzFfEpt4hT2bBP+oYQnZ6ugIQpy0QS+8CRmLwzkcAAL57Qzl4MABy8UBVJ0uYo0cRGjATj8RJrQxcVykA2ePJgAsICbEeFUsEZg4g78OTuHgqdOWLId+keyZi1UUhvOALBJvDlEUV7QP8AuxQ/MYedxq0aqw53LQ6CysYrELlUQlSucTYDiM1hmQW5w7VhC7lRiDvAKA5jzg4MDOOVmAymt4OTgkqumIp02e3gloV1pBMjFTAP4iQOhgoVkC8IsVFto3VL1Yw1w85KxQP5wzloSR8Ii1ATZVnUaBFOUTDwir8osGIWALDygRa0AVPyisQTE0xSj8LiI8q2bxPvSGMxctTj+0aIUlDkuYnFDFWIwExdM7DdqxHKwapYAJCusMZnE03yn6GFk3jC1GiC1RaJdIdhIw5a4HINAU/hSi7LPTSPDMcgqSQevvBErBpLF1DzhBZX1cNnvdMZFiOF5x5CsRV0Sc4caXLRKrDSglJmhg+XOLPUgKHyNLEdWOF4WQHNDsIhx65XdqlzP9qg26Dmr5H3gi9mjFCsAkqUoKfmm3vDDh+DQZROcqLEkENYFiL/AH6whxHaBCAEhExalnwgUS2pJg3D8VXIT3oklUsnKoJuAdWNC220Wo0DaZ6eETFh01Di2kFYDCTgtgktrW0WnhfDkqQlSXSFDMeu3zjcyVEHJzvy3iLAjkiYwcDrBOHmsS5gSRImpIzFLbAfWCVoUCetB+sFAbz8SGUXACQ6iSwAGpOghNg+MJnpUqSSpKSQpTZcvV9DodWMa9rcIr8KqXLSVKWtJUkXIZTU1ZX0ii8B4ZMlJISpTs6srsAasd/OHVoi90dJ4dxIK/MDVmieXx6QZyZGYZ1O2ocaO945xwNCu8WQVULirU5Q17O8AmfjDMqUAhQWR+VgQOr0hpfsJf4dAMly7x6fBd/KsApmK0NrxisUWETkOhgcSNj6RoviCEuCwpAaZi1AiBhwh1AkHzMAUNEY8RN+IBaA04KlaCJky1C1YKoTR7NnElmMeokPXLU8o9RLNyHeNvxITQwJio2l4Q2PzjxXCwfI9Y3lLtV4IU58KbmLTQGknBoT8IglU1QDJYe8Cqn6A294Bn49ZLAMLPDzSFVhuInm6j6QEMbLdiwbesC4nhals6iA4N7wPM4ElQ8RVQMGhfkCmJ8J27V+LnS1Sx3ST4SBUEUru/tC/tf26mpljuAhJCgSoB3A0Y+8F9oODKSEmUwBPjLfN/nFU4xh1oXVSCnkxfm4i+qx8VFvw/b6WqWgrQyyAS1QDq3KPV8fRO+CeUmn5fasc6xGIIbnSJJOIyi17xJVpnTpQZPxkuxdnfptBslAXS56/S8c6wnGyk+F2Fq+Rp92iZfF1Dxu1Q45vcQrG4rp0VHDw1VepMZFMR29WR8Q8xX5RkVoiiz8R4imWCkllHa8UTtBxfMogBwBlelyC/yB3h7x1ZzDapJ5JBu/NhXUmKnPwa5mZmSC5BUwBetHG53iMcel7fAfhiFqJQEqUa5WPJ/k9oJk8fxq1DDyZXgLZkqS7quSp7BhSzQXwvhOHw4CpsxUxeqQtku9NiK+lYco7VFlFQZsqQTUnq1YT9a4NeN9GvDO2spGImYSY0vulFEpX5VJFACfyml7V013/wDVikzsuQ83auzHpFF42EKmZ3HeKuLFsteuh3ED4CSrMHZzoCwH6Q8E9k3TqjsEnHpWMyTQAOCGUDWlCXFLiJ5U4LLDb0jneAUqUELExIL2VMS6k1BGUsSPKLVh+0GVLISlSlWqfJ6VZ6wSgwGHG+HgBMxRoCm+9LRzXGYczMxQV5Qs+BKiAo6Zg1QBo4NTFj4lxdcwpTMLlLpGz3JSH0AZ+UUnGYsSyWJyrUonLQ6VD8+XyhxVMTehzjOzM2R3a5c5QUo/lIJSrZTFmp7RfOD4Uy8OgKNSHPnVvIERzH9n/BDMxCXUtn+HQgVJvHZ+IKlol95MWlCE1ckACCbsmOhdj5gQAB97Qm4rPzJZDhQYt83gfh3aGXi8aqQlJIBDKzWAB0bUtrSmsWYdnwgLcm1NxtGbTKUhNhFKbxZgzQwlYpQD+nMRHNzIJSUFQAdhUml+cUrjPbdQWpEs5WIZmVnFxY02Ybm7RUYtg5UdGRPYPffqYmlT0m3+DCTgc6YpKRNlqlqUl20P9NTVtL8odSMHlD2iGqY/hOZoBYiIp8hOzi4DRscNmasSHDKBABcAHTrf2gEL8IiYFuwymo5dYZTJuUB7tX9I8myVZkAWdz0H1hdxVClzBlfKHfmTc+VB5Qg6HKY2a8ZNIOtQKtAEtWXwlzZm94J7kgu7E/KBjBl45jy2+UefvMV1OsZjMAHUqpAY5dbVAjMLgJavEKFSnL6NoB0iVYwTETBMSUKYg6frHLe1GD7kploSAkEmly51PLaOinCLTMUASEuKXDfdIH4l2VTPWmYsMzhSR5sI0jKug43pHJcMh1AEltInTOIDtT5x0qf2SlrUM0sJ/lUkMWA92iudpOzPdnOkjLMUydMoGgFqk+xil6JkYNFWRi2+TQf+IBQmtzTyZ4lR2QmFWYlOVxoaiGq+xviC0VSKjcEXpYuIbkgSkS4bsctSEqrUPQho8iz8OxExMtKbNy5xkZ5s0xRSMd2omFeUM9HsfQkW5jXWFOLxsxaiVKcFyALClKfrAcyYCsmpUTq3l7l+UercBrkU8+XKLqysiTD8VJW5BJVShZqU02h1gsQpRJUzAOGppTX3ivypqe8IUwyh2eopV+TRvjOMsnIkVq9GpRvJvaFgT+SibjGO8YY+IEV5ih8tI8/fZRNUAPCen0+6QqwmCnT1ZZaFKNyWLCL92b/ZWtQBxBYEFyFhISdALlXyhuSiQlKWxZhMNKmq71Sf4jj6VuRblFtXxDDGSnNNTJmpBCCdUj8pYUqXc77GC8D2QkyQ2YrG5anJ/KNJfZKQFKWoZxfKagVDNzhv/wBEaopeLK3xHEVdJDkW9vL/ABFSx0qYpnSpg43jo3E+yLjvJalHKgUHiJUOQDvaK9IVMQwmoVWwAv8AZMYL1Z1Pw85/aPOx3FzLnJ3JSPKzdWEXP9qGGTPwvdoIMwLBypL23ANKE32itTJiQyqIKWIrXRrO0bYvjJxMpcqXnEyZ8SpaSsqc1BYPUajasVnfwxfil9N+wuIThkTCgy1z0nxsQcobKEuPluOsWHF9qVgy++WlGYskfzNdtxo9tLxW+z4l4QCWqWsKqVBSSndioa7DSkVTtDjF4nFFd8vhZ6Jy0SB7+8OnJi1BcOqY7tQmhlr8YY5iAa00p0jn/EO6TiO8mZUBSiqgOpcsKln10jO8WoBSixerU6WhX2lKlGWpZoGA/pFh5V9YUYyT2y5uNaR16d24lWUDQA0ro4Ia4IIII3ibD9r5SikF2VYlm3H3SOHYTi02ZmdZAAAQNAE0AHl8osXCeNAJUZniUkOkEC/6Q+dIwUlaO3SMUJgzIIUnRt/pE0k+JzYn1jj/AGA7ezDiVy5heWt2/wBpFaatrHUxN8JbfSv+bwpaMWgpUxkvtX1eB8PPBLKNx7tEE+abNQsOkDomkZd9tvveIsaDJkpiWPOj3jFyiEuo6pveNZE82ApWu0bTZuZLbfP70ikwo2lpSrxbAEPuDc+R943kAJfk/vERWAG+zW33ygZOJurQnXlBZSDSEitnq/I6vEOKmkJ8IDNTXnXm8BjEpmEkvQ/T6RPMngEABnFH23ielIWzMZMLX5m2XfyYP6QKMP3xCVgEDXY2cQ3mq6tY+d6af5gabNAW2by6+32IkDfDcIloHhNAHKXYPzB63jXGYUg5UBnL00tEP4oFSS7aZSdPv5x6vjIbxGop6fQtaLbFYH+4QamflJ02212jIcyilQBy/wDUH5mMh2GjhOAwk1bCWkqLsC1B52HWCVfs+nrUc8yWkmrFVtgSAQKOYueLEtKBJKZaV5SwSCcoa5rztG07FrTLCgUG7NWgep1uXv5w838L/En0rGB/Z1VBViCW/wDrLMdHUoMln9RSLZhOy+Cw8tRSQtRQxUtycoIelg7D5bwtn8TCAsuSFMElJLlrtXf6xkzG5MqMwYgJy3PyA+zESlJlx84R4Hq4slJSiWGFHOUAWbl97RvicSqYXzlkjox1atLwhmzRRAUArkdra0iSXjSUuqqTRmqDrWJUTRsbSeJkBSasKOK+bfflBMvi5SMzlmN6hj6dGgEzQwSkaEGugFPOIMNJ79SEgeEMquihYHk8X+OzPKiw8OxqpihlUUzF2BJY9E6fKGGcTElE9IJtmSG9CHDwmTIZJCk0GqaEvrQPEa8SJY8Jtp/csYzlFoqLTFnansRkSJmGzrAcqDO3o3IXt7IOKYxcjAply80tS1NMIJdqvV3qQzaAczFpxfG+6CFLnZBMcoSxWSK+IgNQmxJrtaBOIIRikZFpGYeJE0Bh/wAgA4B1Bs0awk1/ZGcop3iyp8Mx66ZlEq0KqnfxPUjzjadiwib4mAUygDsbh+RBHlGcVlGSWUhWYM4SeVD0O8T4eaZyZck5ZUmYsJUuYjMEE82Jd9fONsV0yUnz6e4biS1qIEkJFh4nesQccxCjLMtctCQ6SC/iJLUA5CCuKzhw6bkPdzSm2RTpLWY3HQiAOIY9WPQCiUlE1KhQFgQAbOb/AHrD/jjYPJvH6FSeG5UZkoJDsD/eNMNhEl3BBZzenWBl4WdLKQozElv9N81v6SdfRzBODM0F83dkHxAi6bqvy9oWOh5bIcLglSFlSXYVSWqCd6e9of8AaDtzNXhkSkHI3xqFCoiwGw15wsXjgVO7BTMSCPCm3W0H4jg6J4HdKQVE6Fww15EVpBX7FJKtFx7HccVNwqTMUStJyOdaAh9LEDyiwTQDU7UZx16isVLgnD+6R3YJYVK9y1QeVKFgQ0PhxEW+EtVjYNofKsYSSsSTQdXL4SQkPyJ25vSIU4pWQKJYurk7NXZvrGGakgAvUAjQmlPnAxnJIq5Y0D01f5W3iPoWaq4uClSfNPlt6RrNxxMvkXqPn6N5vASUZfGpPhGgL8wxJr6tfaJwkiWpKlZi4YkXd20c1Y+sMdm8vFHK41I1D6v9I9lcSLqzaal/Tq+nOA8IsABLVLuDcEtetr05xHiuIZS6S4rsQ7a6UeDoBC+LaAgk0d+v35QDO4mAsJLEsLBz8NYT4iYt0qTc3byD00c+0a8TnhEzNmqkNQ7AZidGd6dN4qMAsP8A3iKkkhQIBenUjcdOcRyuKZSkBQABq1XawranOEK8aHzKXU2vo9WFW/UxocWBLCwoAhWWjuqxcA2OhLMGaNMUS2XVXFCmhXUcz+kZFFTMnr8SSrKbUMZBgTmWPEy0glZDBSWpUgOxLkcx6R7geCSgoupRowCjRhVgNdDTlAeLSRkCyphnDg2Bany80xJNnZVlK1AtlUg1dlUWHHP6QOJ0ZAqEIVVKXykgE2BGoEBJRlUpS0sMoLuxB1HrBcpEtCSmYQMxLtT82um3vAs/FlS1pKUEAnKWegFCR0+cGIZEmHmy5bMBmJJqb79RB0udno1AXYcmIreK7ghmmJBOYqUHOjPb1i0LwwRd1Zrs93f5/KKwojOzTE4whDJASUmrv4rcmGl48/HJSVLBKQfDQEg2Jb09IOZKgFlLlq0fKQQwI84q/avi3dpKArMbAbVPq1otJEykWnh/a0LBSfiDeJqH+qJsVNlzEd4AxAqOY6XjlGC7QzJR8LekPuHdthqTLPRx5/4inUumcZ0M+0GHVOUFAOklCWBqm1BswDB7trB+Gx65aD4RlSSAT8VS5BNAznaGvA+7IKzkIIzZhY7f9tNGhRxDjqVTCksz0A29YiS0aRdOwHjOIExImt40C3IaelR5jWIuGcXwsyWqViVKloVZSQSUrFlBhU6NzMCYvjDqKRKXtmNByo1YC4fgVoUoEOgliDYpNiw63gTaQpfyehHj55WskrzaAkM4FBTSgiDC4lSVeEt7xYuK9lVpT3kvxpA8WWpR1F2fWB8DwEGXnUWWC4qGypu4a7l+iTCtUS00w7B8ZWtvGUTkjwrLKBt8TgsecNeM4rFHDFWICFt/DExASWSpixUimhAzbkaUqwl5FKTYEO5BrankYvXYuXiMQVS5KQuWlDHNZZJNFAnKS2+wibceHVHH1W9P9nvDF4VWGEvOiaoAOGKSBrceJlFnj3grSjmSEAB0pCWAAfxE8414h2IXIUohJw62zFKhmATqoZX6tppRoVSpipI7tV7O93sRXY+8W5ZKjGXlLz2+fstC+LISk2AB9TfbyharjhK1kGzWEIMTiTnABe7Pan1hnw3AJWXPgLOQNfWxbeMsETnfCw4XjuYAKPiYe1G+2gqbxN05nzB3d9rilH/SKjxWUtcwypSVFgAQh1EFg5Uwfe9oAzz5IFFAOxBBGj01/wAHeDBBdF6l9oAXAFKMCNND5RKqeFbuWbZy1zpdq8orC+9Z1B1K2FdDVqPXTawhjgcBOUGyqUaMkVNvERroA5iHEdjL8YUgEEEqLUFWFr/PlGmFwKAp8qln/rW5oljofKJcJwLEhyZdOakA+mbnBpSuQklctQ2cEpJ6pfpAh7EfGZs4ZgkKQgOMyUgOCKAFxT/xMDTez/gzsKkO5NbZiGLF2Cmc3iwyccCSSQCQ9h50vb5xHOxAmpqlJCSSCAwOj/bWjVf4QV0cJUFBYDrVRyn4UihLNT+VnFHMbTsCtLlZIlpFED81PC/8oqbfUw//AB6MpqQPMs4o+pNB6R4nCd6pgkmwc6NzN2IY69YpElLXw2YSWKgNAlaUgDYB6NGRfkcGlqDqCieSlJtSwtaMi7FgJ8TPRlmA1yJKyGbR7bUijjj4WlAHxJcNoQXI+f28Dp7SKEtY+LOMuZqVFW9T0ivzAbin+IoTmWKZjc3jWQyiGBFdjbRvpEquNS86iQSo05aAmK9hlqJCbvv9PWMnzjmodTozwaJyY4HaRIIZOWoNI6KtRUgHI/wkOWDUNDr0jjKg53jpPZ3iuRQkrIyhICT5ChrA9lQlR7xninxAPQu9napYC9vaOfY3EmasqMdVVKQVEKSM3wlg/hVT5GOVYvCqkzlylUKVERKH6ACjWPAILxGHcZh5/rEQAbncdIdGdjPhmPWlCkhTbCtdxSMlY4Lq7K2PvWBcKuxFxHmLwrMtPwnb8p2/SE0NSGUrHqZ2LJNWDjz2h52f4p3uaUcopmzLIDULpTvWwbnSK1OkqQA9la9N92jfCLEtYJGYPo4cHZxS+0S7qjSMtnQ+yWNTLnTFqUzJYKfV0oTW5Acmu0W7jOOkJAExEmzhZShRPN8po3Mxy9OLBQ6SQ+rVG0R8LSrvky1kELUkAku1WoDyjF6OyLvp03gHZ3DY5Xgk4YpQ2bNLGpsGA2NaR0Pg3ZWRhkBMpCUAEq8IZ3ehd6ecCdiuz6cLhwAp1LAUqvw0AZPIbxY0ho1gq2cvpO3oQccKEzZZUC6lMCQ6TRlByCEkgmn5gI5/207ISJK2SnKhXiQFZgynOZMspdIGpSphWkddnSgoMf8AHMbGEIn4fHyShTEOpKkqagSVJ8TWdsw8oJIvy9a6tfThy+CkAgJCk5mJChmDEsC1j91i28F7IploSuck5VXQ58I3UzEksKPR4mncD/BzwoJTMlrWlKVBQAAAUomZRy2VhSp1FxYVYwEBjm1jCU3Rs/OGVx4J+IY8SwUYVKQLjIAa88xy7VP6QP2f7SH8QqWrKVJoVKFEsKhIJZ6iwf6WmXwWWtGZSA5FWodWqKxQu0HDkYSae7KsimUQTVxQ1bm8ZxT6y3JNUi8L7YMrLcDQNUnoHpCTGdoZk5RykpQKGtT05QjkYwJkCapK1Zv5CgXfVRoafym8L19rMpBThUFIdwqYVEjU6D0aBQcusq4w4h6ji6pczKcxQWd6muxEPZc9ChXPT2hBh+NSp+H7yWnu1AspLv0Uk6jcGMxXGVlHhSS1HVA4uAKSmS4zh4JVlI9AkKFSG0cvXSPJckSlqBJKasGYEB3LmA0pzAqzKqzsfPUUjfCYhQLEkitHcQ4+jREvGL2bfikFQADsa12ccqCDeH4gmYxRlGiiRQmtKuR+nWCpGLTlqlLf0iCMFOABUUIbTKgDy53MaKVmb86N1cWlAsoB9agfWMiVRBL92kv/ALR+kZBmxfjOBrSO7WAA6SABXXM7bNltzgRUogoUmjFuhFRyr9IuUvg3eOUPcEqtlFWcqY7tqdHjdfC0yUsGmrd20pqrUsz3B8r9CZyuNiCZhwEEpDFSQWFSAak9GIbl6lSrDFRKtqvz+3PlFnTwmYZgzk+IglVb9BoQRbSJlcJCU1YhRoU1J+KzA5qNUteKJaKpIwBBbk/tFq4rwsCXmHxNmuwe4jTEcPIdmZbH0Bb3NuUNMRIK8Ml7hItyLQxxRF2c4qqewcZ00U/5qeE+ZoYB7e8DlvLnILqLiYNyK5rc2PlAPDSULJTsKCjijtHSsFg5eJwxSsZswpoxINefSJou7VM4jJchjGs/DlJD6/Zh9xDgxllSVJZaSX/4j3ejQtUMwrFGVAKUqBcQwlzaGl7g6/e8EyJQIGVBPNi396aRMnhSlh0pLDbQ19DBwKA5sszEJSDY0f3B+flE0vAO5YkhI9mHo3OC8Hw+YklwGo76u1h+sbzsSGowNvh21JLH0iWWkb8PWiXNQlT+K5oACU7flYli+0MeLYNMlTkpVRVqOS5ceo9DC3vQoUcvUs4Oti1N4V8bxK5ikkqUpSRlckkkOSL9Yyx3Z0L0qNHRuxvb7uiEzyrLpMBJy3uL63EXXCdvszKQvvQaBIDOUmvIFiPIdY+fOHYzxfxCcvItBuD7QKkqYfC9wGLeWsDi/gRnFv8AkfUXDOMd+CpBSSkfD1sXu29LxwrjHGp2Cx2IkZlJT3pcJLBQd06HQjyMG9ne2KpKwuW5S3iYU52cUNajSCu30+WJ0niiEiYFymZVhPSAEZ2rRJJ6y4Iu1T6aevkoPKD/AIlmIm4lKJLHwoQVBP5VXbqHbrm8n+E4SqXLYhyLOK/OKRg+1UzCy5c5GVSVkKIzJSF5hQOTcqpyhrw/9oWKmTHVhULkGnfJzpDgVbP8Sc3hsH5RnCF7ZM5NcLMvHhAL0NB16fKOb9tpmZZykNU7VtBvGe0WZQ8QzGrJsANGesLOG4+SlYVPl96qYaAk0ToQxD1LtVhGzRMTZGNkiXLRNEwpSkAJSQkmgdQoXqzC7VgGbKwsykpcxD0IWkLPQFJT7iN+2WGw65wMvMjKcpZZIUSly2ezagFh5wjVgEllS1O+jt/eJjBLRTk2WCRjZSUJlSkqyoqpSmBPVv1gnH48GWMpt9IqUxKpcxJGetHBd1aAPQg7EiDhjAQQSzXSQx50hekbHCVDTAcQzBteVj1hvhJe56f2iqcGxQAaH+GxRNLCMWjVOyxSUhrwThGQC5oXvCnDzzYU5mJF4gJqakan9IQ6G344afKMhKrjAfSMgCj3GYRBIH8rsCXSKAHRj1vGicIFlTS8pqahJU3IgZWLD3eGk+QVJAAqkMbWcsCbm+kYjhpBYJdyxINAkdS5tYDaNrZytCdXDKsly9z79GtG2L4KO6A1cgP/AMWqfOHWbLoouznm3O1dIjxqvFkpTWzVLXgzolIrWJ4eDJSAS5P9ju4LDW0F/ggkEBPgBQ19mzahvCn1MOJWFCgXc1LP1FaXLfSJJWDSpJQ1WAoKBmap1pztDc7CqKuvgCFKAsKh8oBBDkE2Fav5bCG6cPOlrBSg93klgsbKJSTSziopDjC8MYPQOBcu5oBVg1PlE3feNgGADDz1G5f7pCzChNxjgErEIzrUE5brDWpQ/rp0hHj+x6AEhIzJdWZZy0ZqEX1pXXQxa5mBuNicw3L60rGo4c0s0cEvs7f59+UN+oUU2R2dlykuCxVXK1OTi3Oo289/3Z4qggqLOz+pIOhevyi04jCfmSUgMHzE1Id6CpJ5HaJJODzg18R+T7kB7gsYWY6KjiuDBLBHjBYh9NtA1NWrC6fw7PUBhqzg6OSAab1Iv63JUrISTR6NfwvyBBzG7bPqYGmYI5q2+L4HJCWIc8q66QKY8SjYnhgSSk9CsbWDPfpSK5xMpQ4Bcn7rHUeK8KEtKUlIKyCSqyHLEMlgWajljV2FIRDsYgkEhKkgczceIAbh92ilNMiUf0c/noegaNSPh8ufyjpEzseMvdpSyCwJOocUqKdW19a3xHsXOSSAkBIoNflzjRNGbiwDhCx8KvhqzsQ+9Q3nHS1dkMROwKznBlqKSpCk5SCG8YZRagtqDYFhFK4H2RnZlLWlkyBnXzD0D7E3PWLJg5WNGZQZckFpiSsKYPbKVBY5NfnEzavR0+Kk4tN6KpLwwRiQJwVMly1J8LZjkz/D0IMdZ/aVMy4fDmUGQshNBYkUFKCh/wCsUXH4dSswRLEpC1BTkHM4CqBAJ3IDilulzwfHJc7DDCYkZlAJSoEgFLDwqSQ+U6hrc4uO0ZzSUtHN8NNVNmJlAmpCQbXUAp/n5QX2mxAwy8mYMLkh3JGgvT6Q8y4PAT1znXOmBJyJWAlKCzAqI+MtQUHTaj4iWvic9RCwF6BdElzQZ7AnmANHinRnbSoiXju8mDKt0JCQCQzX0+sM5ePlsyTVjU184F7QcO7kIDN4WI1oWIcOCLF3N4TyMOkkZypKcwB0yvrUbVbVjUaQ9jycdFg/FAUd9wS7n6CPU45JoPJ6tu9HbrCachSJy0lqFTEGjflY2IIZjq/OMlYkuGHvGkaIlNjyRKCS4LJPmNbG484dYacAHfzvFcw/FaUoW+94b4eWFozD5Pa9Nm1akY+nn9Rv5enxjX9+aAM1Kl4FXxBy4MDnDkhgCVUoA7PYU3jJGAWPiDNWu3nGVG+QWklrD78oyDJc6WAAW9f7x5GeRdFryrZTTAoncFvIP9tBfdqatx4b0INRXQmv2IUcN4hmmqAIetLHK90wyGJKq1UCXBrf7+UNWc9mYmQpFbuxa4G/I29+UeYfDZsxYgu6VGtNRS4q/rBsnFpKQ41UN7/fvGwnMwDMQxDNfpFOqEDol0ZiCCKUpcb9I3VQi9xYdYLSsFeYpLilNWFGDxIqSCcoLeHXdrxLTCwOVidLEkmrmgOh/sIjmzQHr4nezOLv6P5iNZ2GmJAAHi1Ol+nnEWM4fMzZqpSAKtblvE0x6CFrSXuaNruHPPQQOMQCQCSDowu4Y+sDBCkvdQ5eza1pGIQL/mB/mCq6cwDEtAMkSXcdLpAs4Pz9o8w5SCSObl7N7QNhsQoXIvo8Fd4JlWCQrT5vsGtDpjBMRIdQKUpAIZ7FmZh8onVhmBY13AejW3en3aJ5UlykOAmnJmuY9nzklRS9jVtiWOnMQ0FiGbwlRUla1ZgN0352d9NNImVJShOVIUGqotfz8j6mHCVpJYA7bmvuLe0SqlMPzBwz0935xfwVipGCdLh0pZ6i48VTSu9XvAs6WgkBSc2wy0et29WasOZclJIZQIBqWuzUPlE6EFiKPdqa2OvOGrJ4VWZwJRQyTlchRKVEdSQzNyIiHG8FXJS4ShWY5lZimX4iavmBBvelCQ4eLgiWUskpY0ALvfcn7oIHm4cPVPh8RLkV0sKMfmeUFFKbWilKTMmyimZlAOXu6ZUIYkEAlRBdqVNjTZOnstipi3ylSWU6gGIZ8pJN2I+K7NYECOpDCICSkISWPw6AV8rCI1zwgJCQAz7dKcv1isqJbs5rxHsdMxCsz0QshQmFgLZnZi1CKNWjwwn9gT3EuTJUlALqX3nxLIcALKQd1UtRPMxcMfiKMHDqemu+m5+cezsSpKsvhZmNWOZxT1I2ic2wpCA9hf4BkzZgmpKs+ZKiFPu5fUCjF8qi7sw+H/Z6iXKIZM9iCkTKBwkhyHahJJdxU0iwTcYsFLLDUcAMTcGwZtaxiknUh00IBPP1q4EPJhopmI/ZpNnLUpwmwBKgolLJzFhR8wUzNRegAiNX7JlAJzzEpoxLLVmVWtE0ALemtYvWFW/iJNyGZ316loIlcRSoFCQ+YhNa1rRjRjtyhr0ZOKZz6b+z4pSUonIOZgopDNsFEkDLmH5X8TPpEXZ/s5iEzm/iICfzFIyvoHzEEfSOjyMQgEqYIUXCikMD/UxHqdhEc3iKRUt4RYvYvr929bU66GJVsTwsGcfw8yYiYlWZPh8JJAcJKiRf8qm6jVsnhmMmJBmTFrdmSugYipSAS5GqSotzg08UlZjMyJdmzpZ9qvd69Wgo8cSv4DaxJNDarmhpyiHK+FiqXwmWAAZaHF8yVu+rsw9BGQ4RjphAOZB5usfUxkIdiCThUpWJjJBNAXr4nfeDZEtaUqCGu4owYPvGkpDDKfFQ1pSCZa1VC6CwbaJbKxNMLjDlLAbkX3B94PYZAXyj81WhPhlDvFAJZntrq/mYkx2KzLCQKCpYW5mC2+BiMZM2WpgS7GhLjq/+IGM95hlKWnMSQS2jGyhoxjTBSUlIUFKqbag313Ij2dgcqs6WSz1UdNgwox+cOGxNBiMTlVkNg1G0/SJRxJJORQO4c+reUCS5PidaugIBAIsxZ3qR6Rk/C6jxKJ3ahirQqCxMlghi+alA4cb82EST8FLJdqkl9HBtzDbwlwyVpnlAS6GJPIiwe52huMQpLMktlcuandv86QpL6hcNMXLSNMooKUdx72vEQxKcrJISeQr1/vGylpmfElTlmeyW5UOsLsdglJIEoqzKN2CgEgVFavrXaM6Y2Z+8DR3agJVUtzIN+tqQX+IKpmUqS5LpPJg4OlfSsLpOBWHKik5vhah501EazlGWoIWlFS6S5SS1GFCK86RUV8JY/EoEuxDs5CSPJz93iadIN7k2v0qNfnAuDmugqDEEjnvry5coYonpAAADnce5cxon+yQOSVFKqAqTYUA9SP1MEZlKBzMCbECiem/9ollKcVFw459Gdh91gfF4pEv47C5IIA82s+8FJjBTw9YWFCd4BdKg6lGtBZh5vTm42ky2ahUq4vWlWFaebWeDk4eWvKoEWGXxEFncUicSc2dKksx1qD7UGjRVCsUKnEOoJqaFvE5Gzc40mTvCDlIt8VNWu42HR+UNTKGaotrQgchv7xIKpIUXJdtT7mrn7vE4/sLKqvGZlVS2U60qG9ozukKJBJfMFNUVYi+g/QQ8TIJYkhRavhatnZ/aNJuEQSyvDo7EHo50gxQxdicGAjKPy30JvqaX1iGVImFLkM6WNXp87+8O57WavQ7j78oHmYPJVOYq0HpqGp5w2gBJWBP5iHahLi79KX0jyVw4pNEOpjmYnpRzf7vDKWVKL5EqZw5TlYjVyBRtecSKlAqB8IVb0FesJRGV+bhlJypAA1qSCCdKqsBe7vEmK4YFuaOGGZBKR5gvWkOwhY8JOa/xAX5U8qwNj5ywkZQ7/EAn9KaxWIhLN4A6EBKkZnd0PQG7k0dn0aNsPwZpeVRyu70dzd9gKbR6vjZlkhaGruPUMX3gj8cpSSUqSkGpcG5uPpSJpoKNpOEKRl7w05D6GMhXiOLJSopWpOYM7pI02yxkFMVDBAqPOJMxcB94yMjGXf8Ah0ESR/FiPiB+H+v6E/OMjIaGaYE/IwfiD4D0+keRkKPCWToT4EdDEWF+M/e8ZGQMRogfxJnn/wDmF3aCYQEgEgNoeSo8jI1+CXSThayUy3J+EfIw9waXSh6uKvr1jIyE+EyNeNJZCGp4k2hZxpAoWD5r+RjIyCP9mHwD4Gf9UaMKecOHt1A8qU6RkZFLpLGPDPgPUxss+NHVvJxGRkIEaYpAIcgOwr6R7OWQoMSPitTePIyNIgbCaSA5J6nmYlUgZ7Cw+sZGRQjTDTCZYJJJL18zG0xT5X+6xkZEIbCMMPAPL5CMIc1qygzx7GQxAqlHvfM/ONOEFxWvw3rHkZAP4ecULJLUpCGVNJDkl84q/JUZGRUejFfEph/h1Nb1gviSm7ttlnzcV6xkZFDNPw6VMSlJJAckAk0EZGRkSS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upload.wikimedia.org/wikipedia/commons/thumb/3/3c/Lobo_marcando_su_territorio-2.jpg/220px-Lobo_marcando_su_territori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369045" cy="18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hQWFBQUFxcXFRUVGBcWFRUYFxQWFhQVFBUYHCggGB0lHBQUITEhJSkrLi4uFx8zODMsNygtLisBCgoKDg0OGxAQGywkICUsLCwsLCwsLCwsLCwsLCwsLCwvLCwsLCwsLCwsLCwsNCwsLCwsLCwsLSwsLCwsLCwsLP/AABEIAMgA+wMBIgACEQEDEQH/xAAcAAABBQEBAQAAAAAAAAAAAAAEAQIDBQYABwj/xAA+EAABAwIFAgQDBgQFAwUAAAABAAIRAyEEBRIxQVFhIjJxgRORoQZCUrHB8BQjYtFygpLh8TNDwhUkorLS/8QAGgEAAgMBAQAAAAAAAAAAAAAAAQMAAgQFBv/EAC8RAAICAgIBAwEGBgMAAAAAAAABAhEDIRIxBBNBUWEFInGBkfAGFCNiwdEzNHL/2gAMAwEAAhEDEQA/AMk5oS4Yw5FtwfhQU6TBXoU70ctqjb5Q0ObdZ/7S09JU2UZuG2Kgz3GNqbJMYtTGSknAzpXJxapmUpC12ZqIITk804XQjYKGpwSaU+FCCJ4CRoUrKf7+ajZKCMEy6KxDhsmYWk4iGgkngC8mwt6gpmKw7mmCNtxIMTcTBsUq7YyqQM9q5qkbRJmOBJHMcn2RmGy+XC8BxAaSLXi54tN5tYq7mktlVFtgUGNlz2mAeq0LMqDw2wpOc24Jmk8l5aIffS6Yseu6H/gC0vY8eE8kXabFpHymRuJS1miF42UcLgEX/CHc2gkRzI3H5KL4XBtyf0/fdO5IXxZGEoSsbJt/wpKlGP36bI2CiNKkCUK4BQlSBKFACpUgShQgqUJFygCWm5EjEoIFLKDVlk6JWYgAQga9PWbIajWlWuVsGsSslcTVfIEblFQ7BFsyV/K3eGbTDRZE4eg1/CS/IY5YEedPyR3RFYXKYFwvQ35a1CPwbQVX+Yb0H0Ujz/F5dp4Vd8C63GdMaBZY9xlxA7n6T+k+ydjyNoTkgkyBtGSPXnbZWRy4HyjS78Ltjx4HHcWNjB6EpuXUvEbgReTtcCJ+Sv6eBLC5ss0lxAF7hsXhzdPO4CGTLTokcdozgwJaYIIEwZ3B7hXGXZUJAeBF9XMgDUQR7bi6umYanLQ/SGxEBzXW7anAxvafyVvTw2Hphhc/UHSGtiXEaSDsYI4kFZ8nlaGww7KHL8BpHxNLdXDXmzpFgZs60W5nvcCvQqBx+IxxeZIeRD7jk7EdjxytgXUneJgNpDdcaQepYTBPv+SLrZZTLAalVr+rXGPXQGl0fVJ9etsZ6d6RgKWDvrp2e03aDNxy0HcHls+kja0pZZ4NbWy0EEtuC2/lFxbxEz6WC0jcioNcDTjUPLDi5sjkiAT6AhWeXZZV1eIAAgghrYaZ5A3ae2yk/IvokcXyZcOY3zSCAGkOa502sD4SXAl+2ojsrN2DoVGASAReJ1aY3DDuBYWO3HK0GLyZmoPA0n/4juO/5IB2VPbemA7qfD4o/FtBt0t2SPWT6YzhXZQZl9nCAXASDZhaJ0kgj2tH+lUOJ+zrhJcHRJ8oJveJjtK25fUpeVxbJvN45LenVTF/xZLmtJ7hs329R0/MpkPInEpLFFnmzMndfVpp6ZiXA7CbtbJmx3CixOEDgdLw/wALnHSHR4Wk7uA7WhbHHYT4bjpp0iZJuwgg7WcXQDHdBmk5zY+G1oGoAAOH3gCLm86ita8hvYl4vYwRauWjxOR+J0AnS1o9HaebWFgSSeSqLEUCwwe9+DHQ8roY8sZ9GOeNx7Ik4JEqaLFXBcuUIKuXJVAHJUi5Ehn6byFcZS4lwVK1E0MSW7JElaNEXTPRcGZAurJ2YtpNWBwOckbrsfmpdysjwts0LKktGoxf2r6IFmel3KyQqSrLBMi5aHDoZv7i4V3hjFFVkk2X9Rxdc2HU7Xt59rIBuA8fQibWkWIn0k/X1XMpxBFOrpJjU0kaSbQRBI6cg/QXeEouOhwa+A4BwcGHiNUkCZ6jus8p8RiXIpsLhgTBtNuoEyBPaTv/AGWh/hHl7Rq00WNDnEEgOLgDBPJsO8AdURhm0mhzntjTIaZNjaJF5EkG36KbH4+k8EUg0WAdTOsngHU0OAcBtMwLi2yzyyuUtIaoJIq6mKotH8sGqQfNUJLBex0Hcev1QmEqPq1A4lzjqEnm2wHeYACs6WGpvIB0tnbQwuAB3GkPJ9pRFam2gx4w5FSqCfVogS4NN3XkdoVnkitLtleLeyMYgsILWtaDvp4dy3aSO8jtsVdZXgjVn/3Dd50SXvb1tqEgiVgcDinuLy/xaiA/aTM3HccI+gwte6WgkXaSHRHUQRwrTxVq9gjkvZtauKZTOpjKlYu4JgBwAmQ3aZB352RTs0qMZqdEwSKdPYDYEuPmJPM89pLcozIub49L7Eg3m29zJsJ3KbXvYEuEyQDJM+g3HCxVumjR7FLUzKpqLtbokFzbmD1jaCIVvVzR7XOMAgGLAzPQEbbjsiaWVUzLjYwAbd7SPT8ypzlwcCWHQ+8iQSRqN/f0VXOGlQeMgGlmNN7tL3AOPBIBHIDrC+8WRr8AXNhjha8jS633WuAO0wf8qSrl9N/mFPX18Xi6zYFBmm6kbPYz/BJbE8tI/VRvriHrsc/APAGsagO2qPQ790JhnNY/xgtmZjxTNp6iDf2Vxl+LmWvrB8m0S0j+/wA1JjcuaQ5ziYIgaSZv+Xr3U5+zBXujNZtlj4dUDTUbdzSI0uJu2QD+fS/CwVfLagF26QZNzvbcdfYL0nE1gCGA+Ju1NzoNpvMb6RIHa+6zOKZqLnOAf4gNTBoIEOBnrHe/db/GyyijLmxqRknUDA8J+SgVvjKRPkdq/pmCO5BMfXlVVZsGDvz27LrY5cjBONDUqSUoTCgqVNSqAFXLkqJDOBOCanBLGktIXVxgcu1KnoPgq9wWZgJWS/YZCvcGx2XlpsJ9E2li4EK4xGJa8IKkHg2JcOhJ/ulqWtl3FXoJyrFugua4yOCbOB3EG37C1WT1y5xY5ukPFhpgB0yCLWveDtJ7hVGWSCHtJfYA09T9RH4QJGr1bPotplzP5eumSBGktN3M4guMz0EW9YXO8mS+DXiX1KXG0TTDm/eLgTIBiTMAH0Fz7Kow7Kn/AFJa0DeQ2ZvZtp4my1L6lQNdPihrQGvGqDJmGn2VdjcPTjS5pYXQ5opEwCRBkOkAzMQQl450tlpxtgVDGtc2T5z4RVaIcHHcltgT3tvuoK2XPBGggltiQYMk2ABuHXFj7TZT4fDDUHMeHEeVrx8N3OomfAZ7n8lfZG0Nry5jiXMIPhJmHXgfe2IBUyZFj2iRg5aZmsIw1HPDhFQQS4WLiHARUb1uRqHv1RtV0xTf4agu2LBw5bOxB/P3WlznKmOqamu0TZriQ10wLAbmCNjccdFnquBJcNfQSPDoJ5LTM03SDcW6jdVWdTkq+LJw4o7KsaQ5uganNcSGknXMgeVzoWjxj9Jts6CGBzJIIBDSCQ0QbcmyqKWGpisKbqkOqN1tvAqQSCCBs8QJBsdxKsy5opuZEGkYI40m8wIDgCebXVJ5YylovHHJLYdgnSNRlpAu0Fpm3Jkz/wAo7E4X4lMaSA4cgkGN46rK4/MSG02sBAtLp3lxN/pfvAROS5y01YBJbqAZ20iahdfa5v2SKd6GVotqQeQ/ggEaT4vEbTO43O0KsxGAqAWJHEFwIPMXB54VlmWJbcXNwenWDcXtHzKFp5gAd7C/icSbzAYYiTtFvorqTXSKtFb/AAmmHPaNTT90BrgelrStTk+JDqLdRA1B0gxbxOgH2afkqfF5xpcDpAFOzmOg6iQY8W9u3Nk7L84a/UA1o1Alu9n6ZA9LFGpS3JEtLomxWCFy217B0iD+HUIO/wCIn5IHEZfqkw5ptLTpdBDXSZsSIO4mYVngs5bVGmppY82AdA1N7B28IjD1aYBbEDidhE2E7ehVubiVpM83+0lJogUwARJJB0mNhqsIH7CzD3AbXJ3MR/pHA/dluvtRlAnwudA/7YE6d9hqv/ssTiaOkxeehsfUjhdrxJJwOb5EWpA6VIuC2mUclSBKFACpUgSohM4lCROaljRQnNKlpUpRNDDXVXJIKTHYMmVpsJinwGtpNi24LiN/KXTG/EKHL8OzlaTKgJgPIHSbLJmmvg1Y4V7keEiZ+E8f1E6iRe12/QRP1WjwYMOe4Fm3lkGNw2L29Y56o3D0mtbJeT2BgfSfnZR1cWP+2BNtx+S5eV30a4qgsYkODdYb0Ie4MIt91xid9u6ixeT03tGlrvC2OoO5353Ve5wkh8um8dOp/LjhQ43HPc1ppNLXNG54uOf3skKEukxjkiTF5NT22edhMAuHW/v7KqwzTQeSyt8NzCIa7VpN50lvM9SkoZvXk+IFv4XAP9z1SV8zY8hr6DHGfMwaCDtJhPqa09/v6i7j2jQ1cYysA6q4SYDfhjVJNrtFxzfosxm+T12XaTUaAZa3xuA31NaL7RI7KxqV6VHRD3tc6SAQHSBJmRsLR7Lsyc1/wy6qaZE/DqMGlwtckkiZIBva65U36cqd/Q2YY31+/wAjFOo6nsL6g1N8VMkmdOzg2QJG4I3C2WXUK2lwBb4i3U4SQWENh0n92Tfs/hK9SsG4lralO7g/S0FxAgSPuOMi4NxNuVqK2aYfDN0aWsaR+ExOqCDbgqPyIpUXmuMujzvPnP0CJIYSf8RBhnr4j+4VnhMEzB0abapAq/D1VpN2AwRT0/eJPm9htKPzsUWUKLmiagOsFplpuXCewLpWIZUeX1Kjg6rWfpBsTpgSSZtN7TtCKzTa0WjCEjYZBnjXg69QgGGv8xG4Lun3vmPazYxj6tMDwndjbRqPLT624WMy06oj4Ycd7l9Q9dRbb3+hWsy5tOmR8V8QRAB26HxQfktmNpJ12Zs0fvfT9/v3AK+FIdUBcSGadzzPiIA7ym4ZraZD3nTy0WLngbQD5R/V+cK9xeEY81KlJ7G62nhznB29xsOqp8RlPiBdUBfAJnVaYhxkbjoeoWmMuXZmkq6HYyrTq/zGE03EnUQJg8G0OA2BjrtyjsFJAOoEAgOg7AW9lT0MGacaiBJNySCdxMbukGDHVXORUtLi0uJYZ1GwtIMepJCOSlGkVjbdsAzTBtqAGfF6iCBa/wDTwT29VkMZXdrLNOrTZ2viO5uB7r0POcKPFFmnfVYOt4Q542EbDsslm+VlrPENJ/7Y3B4gx5gNw42Wrxci6YnPF+xmMQG/dn9PaVCn1W33mOU1dddHOl2clSJUSooSpAlRIZ4hcpK7blRpaHMNwlUBXeFDSJWZaUVSxZAS5wsvGdFriMVpNkdlWPIO+/73WcY4uO8K4wbfxg38tRviYemvTP8AqExHOyVNJKi8JNuzZ4TNibX9hO/b+yO+PJg+In7oBH1WXoMdT4jVsbS4dNQtHQjp6hWOCxGhwaWuLT5jGwJuWv8A0N1z5xXsa4yfuXtPEMbYuO/iHmjoALWU2PzVophrWeK8mxBHYdeyq8Kym92qk+/4Kggu3gahYj1SCg46pYRHXa1gWk2BWdwVjFJ0C08Q6b2l0XE7cbpMfiW02k3k+Vogao5cenZJUpEkS892tkhxBkOBMCYkc7lR1i17tOiS0WLiTM3i0Jv3bT/Uqr6K/D4l7nFz3kgzuTAkQI6IonBn4LcS0uDWQzxgDWTyZnaNlPTp0/h1PjaQRv4bDaA1rRyqXOcmfXr1DpZRpN0fCc+wnSPFG59hwub5U4zyWtfga8EHFbLfCOpMcBhq5kWdp1kA/wBLQZgK6qZmw0nur16RNqYcYJfPiBdaxEDbkDosZh8I0RSwvxdBP8yqGinrIFwZlxBJ4ndGvy6lQbDmhrh4tBJL4tEuNx94+6w8LfRqlSVXZqMtdRBmGuYWQPOGk9Wk7n0TsyyKm+HMA1ESGOJ+GByAQL3WMrZ2XPpUtRFxpJE6QYnU37sxuL9ZV1kubOa91KqS1jnEseD5HXAPdh57FMUWV62gb4GMouOilTe0GIY8CbWADGg9dyVosqynUNbqBpudvqfe+9oP5qWjh2udqdNOoCY0OIa6BBnTaex68rSYFrSzVAkdJ+fQfJaIcoq09fmLyyi3TWyuwOW/DJdpEHgk3jYmbe6iqOfOtrdjsI1d4I/U8qDEYmAW/Fcy7o1AmJJMBwk89FTVTXN6bm1Sej2kn/Kbn5LXhg5K2/1Ms5U9FpU06vI8AO1XgRLZLYidxbrqRVN+ghrmganRqJngWdFpHbshMix1djtNUFrQC4jRpAjYbd5si8JmIqVCwtEmSDAI1NvzzY/NGUXf4fUCaoJpVQWl1SXNk+YWgmWht+to/pVTnekNdGp7D5piLxAAgxxBj3RmZvqfcAb1/pFtunHH9lkq+OIcQKrQegg3PGkw0g9d9+6d48HJ2hWWVaKrMPhR4aRZ0D36p9GgNgdySqdHZg6XF0AE+aSSZ5MH/dAru4lUTl5HbOSpEoTRY4LlwSwoQzziuUtelCYEtDWNSpClCIBwKOw2Mi+x+YPqDv7oBFYdxNgG+pt87qkkmtloujUZXnVocQ5t/C46hfchsyD6EDstdhKTDTFWmXRBEeIQSQZM2jffqsNRohhAe12royQx3Qaoke2/ULU0alRlHSRE6bEENMmTpIkGACDfdcnyYLuJ0MUn7hLqjRuGzzqgDrs39EThK9QCzgabjIb8TU3oYDxIv0KAwlG41tls2tf0nb0KkxmXBplunQCSLSbgF21hsJus74rTGb7Ro8Pl9N5abtJ6CRtcyPRMr5PRpk6GF7oky7SD/pufmFRZViHlzwwHyWIve0c2EKfE1C2H1nWdsBdzo4Z/+th9EjjJSqxqaq6C8Xh6gbcMof1taIH+d0un3WZ+0OAd8Rs/E0jyht3VTyZg3PUonG4w7CzXeVgnUetz/wDY+3RS1c3L6RpuOpzRYCYAH3b7+qpLFJW9f6+oyOVIZkFCpTJa54pt3cTL6oJuAXHYRwEJnOIHxjTYwucbfEfGo3iT3QWSO+PiGUTLWh4c8C1meJ4d6tBG6bTpxWdVfW1k3A2EklxIPH+6zYcUsktFpZEtsiyzANaHV3se25abg3I/uFo8Nk9NzBL4BI0HoXRIjpMH5oP4ZNFwLdFNxgbEucXF5Let3RPYoumXMaKZ2uB2MWAKd6M+v3onqR7NJh8mqNAdSLC4eGpDpDw0eE9juPdEnUKcQWlxiCdzEnSfvC1hv6oDJKjyR920EmwLedXIPQq0fmLdWmZbfwub9AUePF8SrfJWZCKhcQQYvYiwsQeJTqtPSJJkDYl1gbXA4WjdiKFQw9hty0+X/Kbx803G5Yys2aJpugWEQQQL+HqtMMvs1QiUPgpsrxBDarmVCXBrm2MRAkk9Nh81PkONqONN1SCbXc1hcQ42OqJ+qiw1IgmABJIIggHh22+yJOHAc0tcLETp23B2342V5NbRVX2D/aoPcG1Gk+EkAiSYk2gdP3usji2h4JcQx/p4Xdyw3BPUW9Fuq9FrjUpOeGioCWzbS6ZBnj/lYHNsGKTjIJIMEkix6QI+ZWzw+uJn8j5KyqIsRH1HsVGnOqE246Jq66OcxUoSBOCIBUqRKiQqMU6UKUTjYmyFSo9DZdnJQkTlYBylpsnmPXlRQpaMSJ/X9EGQ0mUUarTBvGzTPO0T/b3Wzy9rmsEtAkmdI1AzA3Mg8i0rM5NWaAGy5g3ioQWHuLAT7gHotzgCQ20EEXIBHHDvKd1xfKk72dPDFVolpPZYOGnu2C33YIE+gCfSydpl76gNKT5ZmR24TsNSE3EDk2jsNkfhsQWsqaotOmRI6THK50pO9GqtFTWxbGMjDU4LjBLhc9YG35qkGGe4yZqPLtz4jewHf8lf165NtIlty7Yf4p7jpKfQxjdUQNjL4vcQCOhurcnHpAqzI5yG0ppj+ZWPnf8AhA+4z9XcmwsL5ytrF2TqO0deQfXZa7NcGZJbDhAFpt8j0lAUsrIvBkdzb2Rz5qxcV2+ysIXLYZ9nhqa50AV2UKsW8xLC0A9wXKswga3SHt1Efc0giZ7+ivMswbiKkWLqTx0uGyCPdA1f6i1rxaZjV8rq/iOoJEzLZaVcMBT1v1OeDIpyIYNiSRYC4+anwNVogOph7iQWt3i97iBsCqrAaxNwWPBaNJJ6kCTt4gOAjsvqDRIGkuEE/oBO10JrtET0i8znGgMHwnMvEyAA6N9J2KpqdX47XCoNNRosBaxsCRtB4TKWAcxmp1SaYMFjDIcfNcH/AB9LIduas2gtiY+GD4QfxF5ufb06K0Macfu7+pVzaewWk9zTBMEcuIBEdjeFdUsGAGvcdL3Hw6JHbxRY3lVeNawu1sBNSPd8AmBG5gbdFPQFcs0gGakBnAa3l0+hj3TGuSTuvkqnTovW4h8SC15uHOIBDgfvT1G11T43MWN8Lix2x28Mg35udlYU6Ba0t1NEnTaCQCIFhbebLN4jLidRa9vOpodJBHN/7IYIRbdkySaWifGZ2IDub6SyGyASXQ6CRYgm6qszzOlWaHFmp7RBmrcgCzgC29rEdvVB1MQGS114IM6eYg9unyVVVIm3+y62Hx4rZgyZn0JVIJ8IgdzJ9ymLksLcZBQnBIAnBEh0JVwCdChDNuMpFy5UGChKkSqEFCkaFGnAqEL/ACis0CHMDtr64/8AKPottlOesaWtbGkc/wAyB31A6bLy+m7/AJR2HcIgEjqYn5Cd1jz+Mp9mjFmcdHtGX5hSqOaGv1E9ANM9v31VpiMITOmCIja9uANosV5h9na7abfiX1EinR7c1Kne0NnuVqsRnOmsWgubdzZvAvEmD2JXGzeO4z+6dGGVNbCMyFvhbvBgWhp6NjoqvAUHDXrFz14IM/8AjCtv49tQEVCfifdPlc07EAg7WQpJY0O06tdwZIm5EEHmzlWDpNNBat2QuobiRpJ4Mkc3j7w2nulODNJs1XHTFgeOndK7FR5iGCeLn92CdUxuHDfGajnHi0HoDKR5HLiXx1ZXY/MhZjQQCQZEg9YMbKGpinvkNc2ZmIA+rmx9VY4/J2OaK1NxMkiLeF34SN+PyWertcXAMJI8pFwRHIJHqtXjQi9r4FZZNaLnKhV+JFRkt8RBbGm48MFtt/zUubUX0nadJ0k8X35CkydoEAl8nibkRu7jqrWpm7GuAu4Dqb9x2HRUySayaQYr7vZnWl1JxJcAPw89p6bwnV6jHEOkAOvpAkg2Hm3+fVXeIwdPENOll+J1TvwQY5QdTIXNtTpujiHCR18391eOSNb7A4u/oSZDl9Mkk6rEGHRMkgeHnci35c2GJx7A40obAuHTDrTMAth0EdUJg6DmhwhzRBYCS0kkt1Odv0t6kdFkM0xFTVJ2cCXCQQ6XOkW2IB4Rx4fVm22Vnk4R0aTFYiwcxw3iCGg2Ijt+LlZXH4vS88ekgnjrG/Tqo6WOeGNLLi8g3O4NxyP3ZMzLGU3aXskSPEww5pm5b1HPBXQwYOEjLly2gPF4gO8xL55cSXt7Enf3+l1XqWs9pJLW6ew2j3kj5lRrpwjSMMnbOTgkCcrFTgE4JAE4IgFAT/hnop8JTk3R8NVJTovGNmBSrk6FCwiULoShEBwCcE4MU9GhKFhG0aclWuGp+3YIf4UIvDOSpOxkVRc4Z0vYAYayA3sOTHzKusxrN+I/aQ50+uok/KY9llKtUtgg3Fx6hAPzF83JM79+qzfy/J2O9bibSniGuOpzw1rdyedOwA5lFZr9oGC9IBzGNAaJdBkWMzfmfRYn47nMaJNv+LdEXSrNaxvJa68CfCeL9DPzSJeKrt/oMWdvSLH+IJBds4wSydvc3I7J1IyQSdvz7qsNcaiJsPLe57noiHYkkAbBt4Fj79/qub9pLhGN+7NniPlJ18F/leIcwkbg3Nydz06oirghMtkuNweg/RZnKcYGPMnuf1+Uj5LX0K3h1k7/APTaOSIm3KbkhKEikZKSC8DlzQ370m8nc2kQTsLJRk4EOJ1tF/b2UP8AGHUxpd4oc53o1hMfOELWzr4Z0b8vbtx5Qes/p0SVjyN2mX5RSLD/ANThhDTpcI02ieoHyVc37Tgt0tqQ42JdIb6SdvdC1MQx8mm7dswdrHZ4H5hUebVdQ1jSHizogteOHe4I+a1YfHi3TQnJla6Npic3cxoZUYHaWgnfdxvcW6BYvPcaypJZHVtmyJ3i09EJQzd0ODnHxEbbReTG0gwfZVlWoSZPe+03W/x/E4StmTN5HKNIX4xsQeZ91GDwuXALoJGJsVKAuATgEQHJQFwCkaxEIgapqNNIArPL8EXEKkpUthjG2T5bl5fZoWgp/ZFxAN1ofs3lIY0EhaUQuRm8ySlUTo4/HTWz5XSqSqyE0NXYMAiULoXQoAmY9ENqwgwpGlBoNlhTlym0lqFoVoT62LlLp2XtUPqYhDzJUBcnMKuo0VcrLOm6Ao6mIgEdf0UuEqCLqPGEcJdbou3rQPTeeOVY036GSRMwB2uJP7/RVlIwUTiHeBcT+INYYP8Au/wzofZW8rX0LahQDXTa87/RWdDMRMidNHyewnV/qk+noqR+IGx/dkyjX4FtzPt/afmuj6XqQUn8Gdz4SaXyW4zbVrc7zim8AjnXafkfmgKuI8LTy5sH13J+hVdUqbxyojVP7+SdDx0uhMs19llh8SQ4RIOkCOp3H6JcXiA9ktgO+83rE+JvcSRHQ+qrS+8rnvJudzv37pqxK7FvI6oalC4BKE4ScE4BIAnQoQ5OAXBOCJCSkxEO7BLgqGtwC9FyD7NU9ILhJWbPnjj7H4sUp9GCwWEO5BWkyiiS4Q2y2pyCmbABHYXLGMEALnZfNjI2Y/GcQHCYqAAVIcWn4nDCbKL+HWa4vY/Z4XVyzlCPoAK6qYsEQmU8HK7Cm12YHBPoz9ViihaSvlBKrMTl5amxyJipQaK8BEUAFE5qdTTChY06AKR+GCZQeeE57ilU7GaoZUw4Cgc2E6o8pupXSZRtHNeU+5Uae0qxUepKp/lptNs7p+IHhK4P8Qf9Zf8Apf5Or9k/8/5D6n6D8lE4qV5UJXY8df0o38I5+d/1JfizpXLgE4BPEnJQEqVQAkJQF0JwRIcE4BPo05KJq4bSEG60FJ9goCc0KSm2Sj8Plpc4AcoSml2RRb6Cvs9gnPd4QvVMmwRa0akH9l8nFJgtdaAuhcLyvI5ypHW8fDwjbHAJHvhMLpSaFir5NFgtV904U0QKKk0K/MHFnzPg6t1pcNiAGrly9BlRysbOrZpaypsXiyUq5SEUmGcmVlQynUaclcuTn0IWy6wdII1+CBC5css27NUUqAcRl8Kvq4aFy5MxybFziiANU1OiTsuXJzdITFWx76LhuE2tsB1IXLl5/wC3JXjxr+47H2VFLLL8A2thDuhHNhcuXcxPVHLyrdnBOXLk4SKApG0SuXIN0FKxC1KAuXKyZUnoGFNUrSlXKtbDeiGmbrc/YvAF51OC5csvmyccejR4quZ6OwQITSuXLgI6w9pTly5BhOlML1y5RIjZ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hQWFBQUFxcXFRUVGBcWFRUYFxQWFhQVFBUYHCggGB0lHBQUITEhJSkrLi4uFx8zODMsNygtLisBCgoKDg0OGxAQGywkICUsLCwsLCwsLCwsLCwsLCwsLCwvLCwsLCwsLCwsLCwsNCwsLCwsLCwsLSwsLCwsLCwsLP/AABEIAMgA+wMBIgACEQEDEQH/xAAcAAABBQEBAQAAAAAAAAAAAAAEAQIDBQYABwj/xAA+EAABAwIFAgQDBgQFAwUAAAABAAIRAyEEBRIxQVFhIjJxgRORoQZCUrHB8BQjYtFygpLh8TNDwhUkorLS/8QAGgEAAgMBAQAAAAAAAAAAAAAAAQMAAgQFBv/EAC8RAAICAgIBAwEGBgMAAAAAAAABAhEDIRIxBBNBUWEFInGBkfAGFCNiwdEzNHL/2gAMAwEAAhEDEQA/AMk5oS4Yw5FtwfhQU6TBXoU70ctqjb5Q0ObdZ/7S09JU2UZuG2Kgz3GNqbJMYtTGSknAzpXJxapmUpC12ZqIITk804XQjYKGpwSaU+FCCJ4CRoUrKf7+ajZKCMEy6KxDhsmYWk4iGgkngC8mwt6gpmKw7mmCNtxIMTcTBsUq7YyqQM9q5qkbRJmOBJHMcn2RmGy+XC8BxAaSLXi54tN5tYq7mktlVFtgUGNlz2mAeq0LMqDw2wpOc24Jmk8l5aIffS6Yseu6H/gC0vY8eE8kXabFpHymRuJS1miF42UcLgEX/CHc2gkRzI3H5KL4XBtyf0/fdO5IXxZGEoSsbJt/wpKlGP36bI2CiNKkCUK4BQlSBKFACpUgShQgqUJFygCWm5EjEoIFLKDVlk6JWYgAQga9PWbIajWlWuVsGsSslcTVfIEblFQ7BFsyV/K3eGbTDRZE4eg1/CS/IY5YEedPyR3RFYXKYFwvQ35a1CPwbQVX+Yb0H0Ujz/F5dp4Vd8C63GdMaBZY9xlxA7n6T+k+ydjyNoTkgkyBtGSPXnbZWRy4HyjS78Ltjx4HHcWNjB6EpuXUvEbgReTtcCJ+Sv6eBLC5ss0lxAF7hsXhzdPO4CGTLTokcdozgwJaYIIEwZ3B7hXGXZUJAeBF9XMgDUQR7bi6umYanLQ/SGxEBzXW7anAxvafyVvTw2Hphhc/UHSGtiXEaSDsYI4kFZ8nlaGww7KHL8BpHxNLdXDXmzpFgZs60W5nvcCvQqBx+IxxeZIeRD7jk7EdjxytgXUneJgNpDdcaQepYTBPv+SLrZZTLAalVr+rXGPXQGl0fVJ9etsZ6d6RgKWDvrp2e03aDNxy0HcHls+kja0pZZ4NbWy0EEtuC2/lFxbxEz6WC0jcioNcDTjUPLDi5sjkiAT6AhWeXZZV1eIAAgghrYaZ5A3ae2yk/IvokcXyZcOY3zSCAGkOa502sD4SXAl+2ojsrN2DoVGASAReJ1aY3DDuBYWO3HK0GLyZmoPA0n/4juO/5IB2VPbemA7qfD4o/FtBt0t2SPWT6YzhXZQZl9nCAXASDZhaJ0kgj2tH+lUOJ+zrhJcHRJ8oJveJjtK25fUpeVxbJvN45LenVTF/xZLmtJ7hs329R0/MpkPInEpLFFnmzMndfVpp6ZiXA7CbtbJmx3CixOEDgdLw/wALnHSHR4Wk7uA7WhbHHYT4bjpp0iZJuwgg7WcXQDHdBmk5zY+G1oGoAAOH3gCLm86ita8hvYl4vYwRauWjxOR+J0AnS1o9HaebWFgSSeSqLEUCwwe9+DHQ8roY8sZ9GOeNx7Ik4JEqaLFXBcuUIKuXJVAHJUi5Ehn6byFcZS4lwVK1E0MSW7JElaNEXTPRcGZAurJ2YtpNWBwOckbrsfmpdysjwts0LKktGoxf2r6IFmel3KyQqSrLBMi5aHDoZv7i4V3hjFFVkk2X9Rxdc2HU7Xt59rIBuA8fQibWkWIn0k/X1XMpxBFOrpJjU0kaSbQRBI6cg/QXeEouOhwa+A4BwcGHiNUkCZ6jus8p8RiXIpsLhgTBtNuoEyBPaTv/AGWh/hHl7Rq00WNDnEEgOLgDBPJsO8AdURhm0mhzntjTIaZNjaJF5EkG36KbH4+k8EUg0WAdTOsngHU0OAcBtMwLi2yzyyuUtIaoJIq6mKotH8sGqQfNUJLBex0Hcev1QmEqPq1A4lzjqEnm2wHeYACs6WGpvIB0tnbQwuAB3GkPJ9pRFam2gx4w5FSqCfVogS4NN3XkdoVnkitLtleLeyMYgsILWtaDvp4dy3aSO8jtsVdZXgjVn/3Dd50SXvb1tqEgiVgcDinuLy/xaiA/aTM3HccI+gwte6WgkXaSHRHUQRwrTxVq9gjkvZtauKZTOpjKlYu4JgBwAmQ3aZB352RTs0qMZqdEwSKdPYDYEuPmJPM89pLcozIub49L7Eg3m29zJsJ3KbXvYEuEyQDJM+g3HCxVumjR7FLUzKpqLtbokFzbmD1jaCIVvVzR7XOMAgGLAzPQEbbjsiaWVUzLjYwAbd7SPT8ypzlwcCWHQ+8iQSRqN/f0VXOGlQeMgGlmNN7tL3AOPBIBHIDrC+8WRr8AXNhjha8jS633WuAO0wf8qSrl9N/mFPX18Xi6zYFBmm6kbPYz/BJbE8tI/VRvriHrsc/APAGsagO2qPQ790JhnNY/xgtmZjxTNp6iDf2Vxl+LmWvrB8m0S0j+/wA1JjcuaQ5ziYIgaSZv+Xr3U5+zBXujNZtlj4dUDTUbdzSI0uJu2QD+fS/CwVfLagF26QZNzvbcdfYL0nE1gCGA+Ju1NzoNpvMb6RIHa+6zOKZqLnOAf4gNTBoIEOBnrHe/db/GyyijLmxqRknUDA8J+SgVvjKRPkdq/pmCO5BMfXlVVZsGDvz27LrY5cjBONDUqSUoTCgqVNSqAFXLkqJDOBOCanBLGktIXVxgcu1KnoPgq9wWZgJWS/YZCvcGx2XlpsJ9E2li4EK4xGJa8IKkHg2JcOhJ/ulqWtl3FXoJyrFugua4yOCbOB3EG37C1WT1y5xY5ukPFhpgB0yCLWveDtJ7hVGWSCHtJfYA09T9RH4QJGr1bPotplzP5eumSBGktN3M4guMz0EW9YXO8mS+DXiX1KXG0TTDm/eLgTIBiTMAH0Fz7Kow7Kn/AFJa0DeQ2ZvZtp4my1L6lQNdPihrQGvGqDJmGn2VdjcPTjS5pYXQ5opEwCRBkOkAzMQQl450tlpxtgVDGtc2T5z4RVaIcHHcltgT3tvuoK2XPBGggltiQYMk2ABuHXFj7TZT4fDDUHMeHEeVrx8N3OomfAZ7n8lfZG0Nry5jiXMIPhJmHXgfe2IBUyZFj2iRg5aZmsIw1HPDhFQQS4WLiHARUb1uRqHv1RtV0xTf4agu2LBw5bOxB/P3WlznKmOqamu0TZriQ10wLAbmCNjccdFnquBJcNfQSPDoJ5LTM03SDcW6jdVWdTkq+LJw4o7KsaQ5uganNcSGknXMgeVzoWjxj9Jts6CGBzJIIBDSCQ0QbcmyqKWGpisKbqkOqN1tvAqQSCCBs8QJBsdxKsy5opuZEGkYI40m8wIDgCebXVJ5YylovHHJLYdgnSNRlpAu0Fpm3Jkz/wAo7E4X4lMaSA4cgkGN46rK4/MSG02sBAtLp3lxN/pfvAROS5y01YBJbqAZ20iahdfa5v2SKd6GVotqQeQ/ggEaT4vEbTO43O0KsxGAqAWJHEFwIPMXB54VlmWJbcXNwenWDcXtHzKFp5gAd7C/icSbzAYYiTtFvorqTXSKtFb/AAmmHPaNTT90BrgelrStTk+JDqLdRA1B0gxbxOgH2afkqfF5xpcDpAFOzmOg6iQY8W9u3Nk7L84a/UA1o1Alu9n6ZA9LFGpS3JEtLomxWCFy217B0iD+HUIO/wCIn5IHEZfqkw5ptLTpdBDXSZsSIO4mYVngs5bVGmppY82AdA1N7B28IjD1aYBbEDidhE2E7ehVubiVpM83+0lJogUwARJJB0mNhqsIH7CzD3AbXJ3MR/pHA/dluvtRlAnwudA/7YE6d9hqv/ssTiaOkxeehsfUjhdrxJJwOb5EWpA6VIuC2mUclSBKFACpUgSohM4lCROaljRQnNKlpUpRNDDXVXJIKTHYMmVpsJinwGtpNi24LiN/KXTG/EKHL8OzlaTKgJgPIHSbLJmmvg1Y4V7keEiZ+E8f1E6iRe12/QRP1WjwYMOe4Fm3lkGNw2L29Y56o3D0mtbJeT2BgfSfnZR1cWP+2BNtx+S5eV30a4qgsYkODdYb0Ie4MIt91xid9u6ixeT03tGlrvC2OoO5353Ve5wkh8um8dOp/LjhQ43HPc1ppNLXNG54uOf3skKEukxjkiTF5NT22edhMAuHW/v7KqwzTQeSyt8NzCIa7VpN50lvM9SkoZvXk+IFv4XAP9z1SV8zY8hr6DHGfMwaCDtJhPqa09/v6i7j2jQ1cYysA6q4SYDfhjVJNrtFxzfosxm+T12XaTUaAZa3xuA31NaL7RI7KxqV6VHRD3tc6SAQHSBJmRsLR7Lsyc1/wy6qaZE/DqMGlwtckkiZIBva65U36cqd/Q2YY31+/wAjFOo6nsL6g1N8VMkmdOzg2QJG4I3C2WXUK2lwBb4i3U4SQWENh0n92Tfs/hK9SsG4lralO7g/S0FxAgSPuOMi4NxNuVqK2aYfDN0aWsaR+ExOqCDbgqPyIpUXmuMujzvPnP0CJIYSf8RBhnr4j+4VnhMEzB0abapAq/D1VpN2AwRT0/eJPm9htKPzsUWUKLmiagOsFplpuXCewLpWIZUeX1Kjg6rWfpBsTpgSSZtN7TtCKzTa0WjCEjYZBnjXg69QgGGv8xG4Lun3vmPazYxj6tMDwndjbRqPLT624WMy06oj4Ycd7l9Q9dRbb3+hWsy5tOmR8V8QRAB26HxQfktmNpJ12Zs0fvfT9/v3AK+FIdUBcSGadzzPiIA7ym4ZraZD3nTy0WLngbQD5R/V+cK9xeEY81KlJ7G62nhznB29xsOqp8RlPiBdUBfAJnVaYhxkbjoeoWmMuXZmkq6HYyrTq/zGE03EnUQJg8G0OA2BjrtyjsFJAOoEAgOg7AW9lT0MGacaiBJNySCdxMbukGDHVXORUtLi0uJYZ1GwtIMepJCOSlGkVjbdsAzTBtqAGfF6iCBa/wDTwT29VkMZXdrLNOrTZ2viO5uB7r0POcKPFFmnfVYOt4Q542EbDsslm+VlrPENJ/7Y3B4gx5gNw42Wrxci6YnPF+xmMQG/dn9PaVCn1W33mOU1dddHOl2clSJUSooSpAlRIZ4hcpK7blRpaHMNwlUBXeFDSJWZaUVSxZAS5wsvGdFriMVpNkdlWPIO+/73WcY4uO8K4wbfxg38tRviYemvTP8AqExHOyVNJKi8JNuzZ4TNibX9hO/b+yO+PJg+In7oBH1WXoMdT4jVsbS4dNQtHQjp6hWOCxGhwaWuLT5jGwJuWv8A0N1z5xXsa4yfuXtPEMbYuO/iHmjoALWU2PzVophrWeK8mxBHYdeyq8Kym92qk+/4Kggu3gahYj1SCg46pYRHXa1gWk2BWdwVjFJ0C08Q6b2l0XE7cbpMfiW02k3k+Vogao5cenZJUpEkS892tkhxBkOBMCYkc7lR1i17tOiS0WLiTM3i0Jv3bT/Uqr6K/D4l7nFz3kgzuTAkQI6IonBn4LcS0uDWQzxgDWTyZnaNlPTp0/h1PjaQRv4bDaA1rRyqXOcmfXr1DpZRpN0fCc+wnSPFG59hwub5U4zyWtfga8EHFbLfCOpMcBhq5kWdp1kA/wBLQZgK6qZmw0nur16RNqYcYJfPiBdaxEDbkDosZh8I0RSwvxdBP8yqGinrIFwZlxBJ4ndGvy6lQbDmhrh4tBJL4tEuNx94+6w8LfRqlSVXZqMtdRBmGuYWQPOGk9Wk7n0TsyyKm+HMA1ESGOJ+GByAQL3WMrZ2XPpUtRFxpJE6QYnU37sxuL9ZV1kubOa91KqS1jnEseD5HXAPdh57FMUWV62gb4GMouOilTe0GIY8CbWADGg9dyVosqynUNbqBpudvqfe+9oP5qWjh2udqdNOoCY0OIa6BBnTaex68rSYFrSzVAkdJ+fQfJaIcoq09fmLyyi3TWyuwOW/DJdpEHgk3jYmbe6iqOfOtrdjsI1d4I/U8qDEYmAW/Fcy7o1AmJJMBwk89FTVTXN6bm1Sej2kn/Kbn5LXhg5K2/1Ms5U9FpU06vI8AO1XgRLZLYidxbrqRVN+ghrmganRqJngWdFpHbshMix1djtNUFrQC4jRpAjYbd5si8JmIqVCwtEmSDAI1NvzzY/NGUXf4fUCaoJpVQWl1SXNk+YWgmWht+to/pVTnekNdGp7D5piLxAAgxxBj3RmZvqfcAb1/pFtunHH9lkq+OIcQKrQegg3PGkw0g9d9+6d48HJ2hWWVaKrMPhR4aRZ0D36p9GgNgdySqdHZg6XF0AE+aSSZ5MH/dAru4lUTl5HbOSpEoTRY4LlwSwoQzziuUtelCYEtDWNSpClCIBwKOw2Mi+x+YPqDv7oBFYdxNgG+pt87qkkmtloujUZXnVocQ5t/C46hfchsyD6EDstdhKTDTFWmXRBEeIQSQZM2jffqsNRohhAe12royQx3Qaoke2/ULU0alRlHSRE6bEENMmTpIkGACDfdcnyYLuJ0MUn7hLqjRuGzzqgDrs39EThK9QCzgabjIb8TU3oYDxIv0KAwlG41tls2tf0nb0KkxmXBplunQCSLSbgF21hsJus74rTGb7Ro8Pl9N5abtJ6CRtcyPRMr5PRpk6GF7oky7SD/pufmFRZViHlzwwHyWIve0c2EKfE1C2H1nWdsBdzo4Z/+th9EjjJSqxqaq6C8Xh6gbcMof1taIH+d0un3WZ+0OAd8Rs/E0jyht3VTyZg3PUonG4w7CzXeVgnUetz/wDY+3RS1c3L6RpuOpzRYCYAH3b7+qpLFJW9f6+oyOVIZkFCpTJa54pt3cTL6oJuAXHYRwEJnOIHxjTYwucbfEfGo3iT3QWSO+PiGUTLWh4c8C1meJ4d6tBG6bTpxWdVfW1k3A2EklxIPH+6zYcUsktFpZEtsiyzANaHV3se25abg3I/uFo8Nk9NzBL4BI0HoXRIjpMH5oP4ZNFwLdFNxgbEucXF5Let3RPYoumXMaKZ2uB2MWAKd6M+v3onqR7NJh8mqNAdSLC4eGpDpDw0eE9juPdEnUKcQWlxiCdzEnSfvC1hv6oDJKjyR920EmwLedXIPQq0fmLdWmZbfwub9AUePF8SrfJWZCKhcQQYvYiwsQeJTqtPSJJkDYl1gbXA4WjdiKFQw9hty0+X/Kbx803G5Yys2aJpugWEQQQL+HqtMMvs1QiUPgpsrxBDarmVCXBrm2MRAkk9Nh81PkONqONN1SCbXc1hcQ42OqJ+qiw1IgmABJIIggHh22+yJOHAc0tcLETp23B2342V5NbRVX2D/aoPcG1Gk+EkAiSYk2gdP3usji2h4JcQx/p4Xdyw3BPUW9Fuq9FrjUpOeGioCWzbS6ZBnj/lYHNsGKTjIJIMEkix6QI+ZWzw+uJn8j5KyqIsRH1HsVGnOqE246Jq66OcxUoSBOCIBUqRKiQqMU6UKUTjYmyFSo9DZdnJQkTlYBylpsnmPXlRQpaMSJ/X9EGQ0mUUarTBvGzTPO0T/b3Wzy9rmsEtAkmdI1AzA3Mg8i0rM5NWaAGy5g3ioQWHuLAT7gHotzgCQ20EEXIBHHDvKd1xfKk72dPDFVolpPZYOGnu2C33YIE+gCfSydpl76gNKT5ZmR24TsNSE3EDk2jsNkfhsQWsqaotOmRI6THK50pO9GqtFTWxbGMjDU4LjBLhc9YG35qkGGe4yZqPLtz4jewHf8lf165NtIlty7Yf4p7jpKfQxjdUQNjL4vcQCOhurcnHpAqzI5yG0ppj+ZWPnf8AhA+4z9XcmwsL5ytrF2TqO0deQfXZa7NcGZJbDhAFpt8j0lAUsrIvBkdzb2Rz5qxcV2+ysIXLYZ9nhqa50AV2UKsW8xLC0A9wXKswga3SHt1Efc0giZ7+ivMswbiKkWLqTx0uGyCPdA1f6i1rxaZjV8rq/iOoJEzLZaVcMBT1v1OeDIpyIYNiSRYC4+anwNVogOph7iQWt3i97iBsCqrAaxNwWPBaNJJ6kCTt4gOAjsvqDRIGkuEE/oBO10JrtET0i8znGgMHwnMvEyAA6N9J2KpqdX47XCoNNRosBaxsCRtB4TKWAcxmp1SaYMFjDIcfNcH/AB9LIduas2gtiY+GD4QfxF5ufb06K0Macfu7+pVzaewWk9zTBMEcuIBEdjeFdUsGAGvcdL3Hw6JHbxRY3lVeNawu1sBNSPd8AmBG5gbdFPQFcs0gGakBnAa3l0+hj3TGuSTuvkqnTovW4h8SC15uHOIBDgfvT1G11T43MWN8Lix2x28Mg35udlYU6Ba0t1NEnTaCQCIFhbebLN4jLidRa9vOpodJBHN/7IYIRbdkySaWifGZ2IDub6SyGyASXQ6CRYgm6qszzOlWaHFmp7RBmrcgCzgC29rEdvVB1MQGS114IM6eYg9unyVVVIm3+y62Hx4rZgyZn0JVIJ8IgdzJ9ymLksLcZBQnBIAnBEh0JVwCdChDNuMpFy5UGChKkSqEFCkaFGnAqEL/ACis0CHMDtr64/8AKPottlOesaWtbGkc/wAyB31A6bLy+m7/AJR2HcIgEjqYn5Cd1jz+Mp9mjFmcdHtGX5hSqOaGv1E9ANM9v31VpiMITOmCIja9uANosV5h9na7abfiX1EinR7c1Kne0NnuVqsRnOmsWgubdzZvAvEmD2JXGzeO4z+6dGGVNbCMyFvhbvBgWhp6NjoqvAUHDXrFz14IM/8AjCtv49tQEVCfifdPlc07EAg7WQpJY0O06tdwZIm5EEHmzlWDpNNBat2QuobiRpJ4Mkc3j7w2nulODNJs1XHTFgeOndK7FR5iGCeLn92CdUxuHDfGajnHi0HoDKR5HLiXx1ZXY/MhZjQQCQZEg9YMbKGpinvkNc2ZmIA+rmx9VY4/J2OaK1NxMkiLeF34SN+PyWertcXAMJI8pFwRHIJHqtXjQi9r4FZZNaLnKhV+JFRkt8RBbGm48MFtt/zUubUX0nadJ0k8X35CkydoEAl8nibkRu7jqrWpm7GuAu4Dqb9x2HRUySayaQYr7vZnWl1JxJcAPw89p6bwnV6jHEOkAOvpAkg2Hm3+fVXeIwdPENOll+J1TvwQY5QdTIXNtTpujiHCR18391eOSNb7A4u/oSZDl9Mkk6rEGHRMkgeHnci35c2GJx7A40obAuHTDrTMAth0EdUJg6DmhwhzRBYCS0kkt1Odv0t6kdFkM0xFTVJ2cCXCQQ6XOkW2IB4Rx4fVm22Vnk4R0aTFYiwcxw3iCGg2Ijt+LlZXH4vS88ekgnjrG/Tqo6WOeGNLLi8g3O4NxyP3ZMzLGU3aXskSPEww5pm5b1HPBXQwYOEjLly2gPF4gO8xL55cSXt7Enf3+l1XqWs9pJLW6ew2j3kj5lRrpwjSMMnbOTgkCcrFTgE4JAE4IgFAT/hnop8JTk3R8NVJTovGNmBSrk6FCwiULoShEBwCcE4MU9GhKFhG0aclWuGp+3YIf4UIvDOSpOxkVRc4Z0vYAYayA3sOTHzKusxrN+I/aQ50+uok/KY9llKtUtgg3Fx6hAPzF83JM79+qzfy/J2O9bibSniGuOpzw1rdyedOwA5lFZr9oGC9IBzGNAaJdBkWMzfmfRYn47nMaJNv+LdEXSrNaxvJa68CfCeL9DPzSJeKrt/oMWdvSLH+IJBds4wSydvc3I7J1IyQSdvz7qsNcaiJsPLe57noiHYkkAbBt4Fj79/qub9pLhGN+7NniPlJ18F/leIcwkbg3Nydz06oirghMtkuNweg/RZnKcYGPMnuf1+Uj5LX0K3h1k7/APTaOSIm3KbkhKEikZKSC8DlzQ370m8nc2kQTsLJRk4EOJ1tF/b2UP8AGHUxpd4oc53o1hMfOELWzr4Z0b8vbtx5Qes/p0SVjyN2mX5RSLD/ANThhDTpcI02ieoHyVc37Tgt0tqQ42JdIb6SdvdC1MQx8mm7dswdrHZ4H5hUebVdQ1jSHizogteOHe4I+a1YfHi3TQnJla6Npic3cxoZUYHaWgnfdxvcW6BYvPcaypJZHVtmyJ3i09EJQzd0ODnHxEbbReTG0gwfZVlWoSZPe+03W/x/E4StmTN5HKNIX4xsQeZ91GDwuXALoJGJsVKAuATgEQHJQFwCkaxEIgapqNNIArPL8EXEKkpUthjG2T5bl5fZoWgp/ZFxAN1ofs3lIY0EhaUQuRm8ySlUTo4/HTWz5XSqSqyE0NXYMAiULoXQoAmY9ENqwgwpGlBoNlhTlym0lqFoVoT62LlLp2XtUPqYhDzJUBcnMKuo0VcrLOm6Ao6mIgEdf0UuEqCLqPGEcJdbou3rQPTeeOVY036GSRMwB2uJP7/RVlIwUTiHeBcT+INYYP8Au/wzofZW8rX0LahQDXTa87/RWdDMRMidNHyewnV/qk+noqR+IGx/dkyjX4FtzPt/afmuj6XqQUn8Gdz4SaXyW4zbVrc7zim8AjnXafkfmgKuI8LTy5sH13J+hVdUqbxyojVP7+SdDx0uhMs19llh8SQ4RIOkCOp3H6JcXiA9ktgO+83rE+JvcSRHQ+qrS+8rnvJudzv37pqxK7FvI6oalC4BKE4ScE4BIAnQoQ5OAXBOCJCSkxEO7BLgqGtwC9FyD7NU9ILhJWbPnjj7H4sUp9GCwWEO5BWkyiiS4Q2y2pyCmbABHYXLGMEALnZfNjI2Y/GcQHCYqAAVIcWn4nDCbKL+HWa4vY/Z4XVyzlCPoAK6qYsEQmU8HK7Cm12YHBPoz9ViihaSvlBKrMTl5amxyJipQaK8BEUAFE5qdTTChY06AKR+GCZQeeE57ilU7GaoZUw4Cgc2E6o8pupXSZRtHNeU+5Uae0qxUepKp/lptNs7p+IHhK4P8Qf9Zf8Apf5Or9k/8/5D6n6D8lE4qV5UJXY8df0o38I5+d/1JfizpXLgE4BPEnJQEqVQAkJQF0JwRIcE4BPo05KJq4bSEG60FJ9goCc0KSm2Sj8Plpc4AcoSml2RRb6Cvs9gnPd4QvVMmwRa0akH9l8nFJgtdaAuhcLyvI5ypHW8fDwjbHAJHvhMLpSaFir5NFgtV904U0QKKk0K/MHFnzPg6t1pcNiAGrly9BlRysbOrZpaypsXiyUq5SEUmGcmVlQynUaclcuTn0IWy6wdII1+CBC5css27NUUqAcRl8Kvq4aFy5MxybFziiANU1OiTsuXJzdITFWx76LhuE2tsB1IXLl5/wC3JXjxr+47H2VFLLL8A2thDuhHNhcuXcxPVHLyrdnBOXLk4SKApG0SuXIN0FKxC1KAuXKyZUnoGFNUrSlXKtbDeiGmbrc/YvAF51OC5csvmyccejR4quZ6OwQITSuXLgI6w9pTly5BhOlML1y5RIjZ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www.cs.duke.edu/~msirivia/dandelion/dandeli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05" y="442483"/>
            <a:ext cx="2370590" cy="18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data:image/jpeg;base64,/9j/4AAQSkZJRgABAQAAAQABAAD/2wCEAAkGBxQTEhQUEhQVFRUXFxcXFxgUGBUXGBwUFRcWFxcYFB0YHCggHBwlHBUUITEhJSkrLi4uFx80ODMsNygtLisBCgoKDg0OGxAQGywkICQsLCwsLCwsLCwsLCwsLCwsLCwsLCwsLCwsLCwsLCwsLCwsLCwsLCwsLCwsLCwsLCwsLP/AABEIAMMBAgMBEQACEQEDEQH/xAAcAAABBQEBAQAAAAAAAAAAAAAAAQIEBQYDBwj/xABAEAACAQMDAQYDBAcHBAMBAAABAgMABBEFEiExBhMiQVFhMnGBBxSRoSNCUrHB0fAVM2JygpLCJENz4VNj8Rb/xAAbAQACAwEBAQAAAAAAAAAAAAAAAQMEBQIGB//EADURAAIBAwIEAwcEAwACAwAAAAABAgMEERIhBTFBURNhgSIycZGhsdEUweHwFSNCBvEzQ2L/2gAMAwEAAhEDEQA/ALTbXozJyLigMiAUgFoABQAZoyIFoAdRkYAUsgLijIsiGjIZAGjIxcUZEJigBcUZAXFACCgY1jQAA0ZAWgBTQAUwExQAUAFABQAUAITQBCuIc0msnaZVXOlg84qKVNM7UjPaxYADgVWq0zuLMdex7c1RlEsR3K+oiU+hK9EZIYoAMUAAoEGKAFxSAXFAABQAtIAoAKYBSAMUAFABTAKQBQAmKAFxQAYpgFABQAYoASgYYoEGKBiUwAikAjJTAiXPtSZ2ig1JODxUE0SIxV9pzMenFUZQeSaMsEb+xxXHho68RntWK2CgFAhaACgAoAKQBQAUAKBQAYoEGKAyKFpg2LtpCyAWgMgVoDImKAyKFoDIbaB5E20BkNtAZDbQGRCtAZDFAwoASgAoAKACgBDTAjzpQdop7uP24qOSJEZ3Vpwo6VWqPB2kZw3/AL/1+FVtRJpPZgK1iiOCUZFkcEoFlkHXdUjtYWml6DAAGMsx6AZqKpVVOOWdQg5vCMNp/ai5vrjZDNDbRjDbZGjR2UYDKjSAqX6kZwKzJ3tTO2xdVvGK33ZJm7dbLruYkkuY+FGVVZw/IZR3WUkwRwQBn866pX0176FK2TWU8Gv0fVorld0TcjhlYbXUjghlPTn6Vo06saizFlScJQeJE/FSEeRcUAFABigAoAKACgAoAKACgAoAKACgAoAKADFACbaB5DFAsibaB5DbQGRNtMeQK0gyMkWmjpMqdROAaUuRJE887R3JBPFZtaW5YgsmXM5qprLOlH0MBW6Y2RaAHBaMjyeXfapqJ+9Iik4jiIJVujShgcjyO38Qayr2WZqJetY+zkg3GuNKllcTQrOls2x1WExAqhUokkoBVwQBxgEc5BzmqPUnUcZSLvR5nur37/ZJHYBPCFUK4LEEOSCoUEg4xgfxrPvL5W3stZbLttZ+LHLZN12XUl3v3wljMgkJWJe8jP6zQgD4T+soODk8c5ri04tByWPZl9H5Hdbh2ld19S70DX0nCozp3xXdhN21hyMpuHPTJAzj93qrS7Vdb7PsYVe3lSfl3LvFXGysKBSyINtGRi4oyAbaWRC4oyGQxQAhWnkYbaWRC7aAE208jyLtpAG2jIZEK08hkbijIBtoyAYp5ASgAoGFAYCmMY7UDKPVrgYNczeESxR5p2ivASQKzKssstU4mdqmWD6NArfyYo8LSyIcKBnjOv6lJaalcSIWEizCRN21l+FgN4I5G1yB6Amsa5i/EaZp0UpU0Ni7YzpYXFr3SiO5lMm8BlVfh3pEo8OPCOPLNV9KyS6VnJsdA0CBIkeCWRGYA7lY85H6ytlCK8tdXlWU3GpFNLpj9+Zv0aEFHMdizkvJoBmVRIg6vGMED1aPr9VJ+VV406dV+w8Ps/2f5JZScfe38/4MfqcsZuoHsR3pmJBhj6l/2o8co/n5cj51vWUa+hxnlSjyf95/gyrrw08rdPmjZ9nu0Kyt3Ln9KAdpI271Xg5H6sinhk+o46ems7vxo4ksSXNfgwrm38N5jvFmgxV4qBQAYoAMUgFxTAKACgAoAKACgAoAKACgBMUAAoATbQMNlMBvFMY3NMaObtQMqdQu8UpPBLFGD7QayeQDVCrVJ4QMbPLuOaoylktJYGYrnSxn0eK3DEHCmAooA8x7d2jRagrgRkXAQjvx4A8TKSCTwAQoHPk5+Yy72GJ6u5ftmpQx2OOr3craaiG3jW2ubkSWwhfvO5YZWSPb8WWySF9z7VRfPYswSUst/En2emsohXTpcMzBJEbJBPRi0b8qwOcjjpWFqdWpKF1H4Pr80bW0KanRexqe0ug3sMEm1VnQKSTBlZRjqe6fIYfJifauocOjGopRfz/KIFxFSjia+RQ/Yj2Yjmd70ykSwybYlwuASpy0o88hsADGMH6bcnhYMqrPfB3+1K1tjqVsAzWt2xVpXUAxn/43Bz8ZIxkjpjNOm2nlHOXpe2UauJyG7t2DNtDq4G0SJnBYDyZW8LL5HHkRWxbXCqrD5rmUKtPTuuRIxVkiDFABigBcUZAQClkAxTAMUABFABQAUDEoAKACgAoEBoGN308Bga2KaGskeaUCg6SIbXFM70lZqUZccVHNZO0ec6/akE5rNqxwyzTZT2tuWPSoYxJZSwWQt/apMMiye7gVqGYPC0xZHAUAZD7U7UPY7iCdkiNkDJCnKk/nVW8X+vJYtXioYo9nLeE2cj3Bkhe5aKZUYKyFXwroR5FNrZrI1ZL+pvJ37d2kmm3qrHO08ZZbmMyHc27PIc5zzg8+YNR+HCT1Y35E1OrNw09DVW32szPBJi0lD7G2NG29AxBAJDLkAHnzqGSjF6XJI7jbzluoto8p07V57eQyQSvFJ5lSRnrww8xz0NXMbHE0s7ol69pF6rrJdxTb5yCrygkuzYxz69OKFjkjhSWNi71LRdS0+9hVi0koXfEdxZGQKDIo3HoAMEe2fSu4VNMtUSN6JQaaweuWcxdfEpRxw6EglHwCVJHB6ggjggg+da9Kopx1Iy5xcHg7Yrs5ACgBaBBTGFABQIMUDDFACYoANtAZEK0BkNtA8iAUZARhTBEOZ8V0ztIi/fQOKWTvSRru6GKG8HSRVNqAz1qPWd4JAuxjHtXWpCwUGpaeshqvOmpEieCENJCVx4WB6snMxr6CucID18CrpnC0AFAyHrdoJbaeM8Bo3GfoSD+VcVUpRaHCWmSZ432ZOmESi8WcHuAI9mT/ANR4ssAP9GAeOuaw3qNh6iPDo8B097o3SfeElCfdm+JkOACOc+p9MLSzvg6Unq5G37P3qSW8bLGVGMYUggEcHjg/vry93SlCs05Z+J6+zmp0oySDVNHhuBllw46OvDA+VFC6q0Hs9u3Q6uLSlXWJr16krUO38kNq9vfW63WRiOUHYCw6M46q64zlfyrdt68a6zHZ9jy91w6dtLuu557q/bG8ufu/fSlmt890wAD5Yrkkj4j4VFXVFIqqKRp9F7bSx3oS7TukKJAwIKlSp8DPn03Fc8eHb1xVi1qeHLD5MrVqKlDK5o9SrVM0KACmAUAFABQAUAFABQAUAFABQAUDENAFXqRwOK6ZNAxOqaiwYjB+lVZzaZYjEijUWI56Vz4jY8FXe3pU5qGU2jpLIlvrozyaI1huDJv9s5wBjFSeKLSdGvwRjNPWmLBAMw9ajyPB7RV8zQoAUUAcNViLQTKpwTG4B9ypqOp7rwOD9pHl0UkttaRzxWAzayqWnZlwtw0UalWQHLjIVuuAWwcVg5y+ZsYy9xnaxLdYxdG5kOoSqkjwy2gSMhwMlNyBQAOjAtnFCy9ug49jl/a8ai2isYJoJpWXeblx3Ll/DlMgALuPxDAwOlQVrWnW3n07cy5b3ta3XsvbsXOs6n9zmEVy0TMRnfbv3ij2cDxKfoazZ8Mlj/Xua9vxmnLaosDdTVLiBihV8eIYwQdvP5jI+tVaDlRqpS26GjV0VqWY7rmR7fTLcoCI1w2DkDBB8iMdDUs7itGXvbo4jaW7hjSsMhfaHJLOySyJG21QrOgKs+BgGTnGcY6envWna3qq+y9mYV1wmVunOm8r7HonZLUI5baLu5e8xGPiI7wY8JWQDzUjGfMbT516K1quccPmjzNxT0yz3LnFWiuLigAxQAYoAUrQAmKAF20ZAMUZAMUZANtGQDbSyAbaAGkUxkK6izXZJFmdvtOBPSuHDJNGRQ6hZhRUE4pIkTyY/VyQapVCeG5SmoCc6Rsw6ZruORNIlpcucCpMs4cUWIhrrSRnvAFaZlZHBaWRZHKtLIGF7a9qefukKS4kkEMk0asccjvEhwPHIAcED1xVC4uP+Yv4l23oba5ehk+0l5GWaw0+4kisQC7rd5RTOgJYDwbxnCgKceLyrPXdmhjrgn6dpk+rOt1esO7CCONEG3KrkYX05yfUk1mX/EFQfh017X2L1rZqS1S5E7tT2akklhkmlmuIIlEezjvI4xk+HA8a+v63uarUeKynBxeFPo+j/H2JXZQi8rLXYtNN7K6e4EkcaOD0OSy+hHJwDVCrfXcXonJr6FqNGjzUULqYS0jxPA1xbKMK0eFuLcDyV8eOL2bOPcVoWl1C5/11fe6Pv/JUq050H4lF7dUZvs9MXjkMccxtlbCSyJgEMeFZl8AbPGAfSu762cXrXqaPD7+Ml4c9n08y22hgVPIx5+n8xWdlp5Rr4ysGTsVaw1CN0OEYkLnowPWNv3Z8uDXprC8c4qXVczx/FbLwm0uT3R7VbTK6q6/CwyP5H39q9ApZWUeaaw8M64piwGKAwGKAwGKAwGKAwLQMSgQuKBhQAUAFAHKRhTQEWeQV2jpIpr+9Vc0N4JoxZj9Z1Mc+dValRE8YmI1S6LtVKbyWYRwLp+nlzk0QphKeCyk04KKkcCPVkrbhtpqN7HaWRwvD7/19aeWGk+iq08mKOApZGQtdv/u9vJLtLMo8KjqXJwo6HqSKhrVNEGySnHXNI8x1bV9SSa1h+7d1PaLJc7OJC7SZd5mUexPAzjmsfbm2a6iuRp+y2jEWwaRSzzZllLBG3PJyT4Scjn0ryl9cOpXbT5bLn0N+3hGnTUTr/Yzw5+6Sd3ySYmBaI564Q4Kf6cfI1x+pVTaus+fX59fU6dPG8Hj7D7ftCFIS7jNux4Usd0TH/BIB4Sf2WxTlZ6lqovUvk16dfQ48bDxNYf0HX2iNuMtmwjlPLL/25faQDgH0cfnRSuE14dbdd+q+H4CcMe1Dn9GdNH1tLjdFImyVRiSJx4hng+zr7ilXtpUcTi8x6Nf3ZjhUU9uT7GL7ZJdW8a6fCw+5zSl41C4IcsCYy37IOGH/AKresbuNWk5T5x5/kzK9tpqZj1LNtJntniQAyxyFUVgQWSVuAj5PKk8A++D5VnKULnOnaXbuvLzNmjdOhtU3j37flEbtFpffRMmMOvIz1DDyPp6Vza1nRq5fwZeuqCuKLS+KZYfZd2iMqm3lP6Rem48nHXrznjn3B9a9laVf+H8UfPrulpeT0HFXinkXbRkMhtoyGQC0shkNtGQyG2jIZDbRkMhtoyGRCtGQyLto1BkawppjI8i12mNFXqD8GnkkiYTtHdH5CqtaRagjI3N2cYzVRsmUSHawZYfOkkdylsbrRdFwoJFXKdPCKspnDX4wik0q2Ehx3ZgpZMkms+UssuJYHif2rrULSfTKrWrkwx4FLIGM7ex3U7xW9oQpUNOxJxl4gZY0HB58BI8s4rPvKiWI+pdtIreT+Bir6APJYXIu5pJrxX+8EOAwOdjKNoG1SCV2+g4rOrzdOnJrosmpbRVSooyXU1lvoWABFPdIB8OyViAPTDAjFea/XNvM4xfp+DalbRxhNr1HPFqMI/RTJcjPwXSBWx6Ky9T8yKnhUs6zxOOl+RWnTrU94vJBh7cd5L92ksJWc+F4RiTLHyCsMgYPUnzq1/i1HFSlPBC7xv2Zofbw3kJH3S1mWPnMFw8eBjyhbfuX5EY4FRVoUZvFaST6OOfrtv8AclpzklmCeOz/AGIfa3tGrIu+yuobyNl7iQqoAOcFc/rqc4xVqxtYxpuOtSiyvXqy1p4xgXtJqTGx/wCttbi2uFKyQyd3+iMqlTzk5QkEjB9fpXdvY06dRuEs52x5HM7qc0k0via3QtQS8tlkGCHGHX9mQAblP9eYrBuKM7arp7bp/Y0ac1Ujn5lRqclw17FDL3ZVo2CS8q8jJgjvfIuBxkAZHNXalWFeh4uPaWM4+53aVZW1TRnMH9DBa0r2F+syDHi3498+Nf69a2OG3Gukn1j/AH+Clxe2SnqXKe/qe4WN0ssaSocq6hlPsea9IpZWUeSknF4Z3oEFAC4oAMUsjwLtrnUPSGw0ag0iiM0aw0h3dLWPSL3dLUGBrJTUgwcZI67UhlRqwVVNSpncdzzDtPOCapVZFumjJIxYnHrVdNssci/7PWXIJGalgupDUkbeG5wMGrakiuY/thfj4Qef51VrTyT0o5ZjqqFsKAPqEVrswRaQGI7WWEsl9AkVybZZjHG7DGfGtwhK8j9RWXGf1hWbd7VPijQtGtDPPrKwhtjeyLdqtxaShIFAGJk3sjlM5524PHT86qVYKrDTJbM0IVHCaaN7Hr29VaO3u5cjPOI1/F2A/AV5n9IotqdSK+ptOvJrMIMdFqN63wWcUf8A5LguenmEFS+DZR96o36ETncPlErtT03UWmW7j+7pNENoVN+ZE5OHLjB44xkceYq9b3dsl4abx5lSrb1X7T+ha6d2tidxFOr2k/mkoOzJ6bZPIHy3cZ86q1+F5zOk8ktO7a2qL1NJ3+OHGR18voR5H6VlNTpyw8plxKM1lHU4cEZDg/Er8/iD1ojUqRepN5OXGOMNGFvdMl0uRprZWltXOZYB1T/GntgfuB9RqRrU72Ph1Xia5Pv5FfRKi9UFldiZ2iv0ms47qA7u7mhZW9NzhGU+hw2CKitLepTrSpzTxhp9uWxJVqQlBST6rA37QNFW6t2Zf76Id4PdQOVPvjOD7UcOuPAqpPlLY6uIupS09t0cfsa1XvIJLc9Ym3J/kkJJH0YH/dXtree2GeVu6ftKS6nowSptRU0jtgpOQ8C4pZY8C4pZAKQwApZHgfspahCFaMjG10IQ00BGuDipYiMn2gn4PNSS2RLBHmGrq0jHYCeaoT3LcMLmWOh9l2K5IruFLY5nV3NGmk90uQKn8PCInLJmdW1gxlgD7VWnPBLCnkyNxOznLHJqs3ktxilyOVIYUAfUYFauTBOirXGRmG7eWlq91aG9bbCpAYZwGV2KtyOfAe7b5FqpXWdSwXbTZPB55Nqm61l02G3E+y4aWGZFJfu1JySAMkFcHPoarJcpMvYw8no+ganHcQiSLBAADGQ/CQOcgHj15PSvH3FvOjUcZLfoeip1ozjqTOF92rt4yUEkk7/sWoD/AIlSFHX1J61Zo8MqzWZ4ivMr1LyK2gslJN2rvd+ItNIXPh3rMXwem4ggZ+nnV6NnZRW9T6ld1rqXT6Eq+j1O8hMT2NuiHznYllJGNyZbK9euKlpztaG8ZkM41aj3Rz0jslq9soENzAFH/bZ3Zf8Aa0ZX8MUTvrOp7yz6CVCpHkyS15q8fMtlDMOcmE4b2Phb/jUEocPnylgmjK4j5ndO2zJxPa3UPH66F1/3AA/lVWfD4y/+KcX67k8K7z7cWvgZ26S2urqKGymEX3iQd6pz3IOM96qkgbxyMHzxj1rUso3EYuNZbLk+vwfkU7rwveg9zvNqkscF3aRd2JLcSd/cSPkOVO3MZOS0jgYCnp9K4/x6lXVWb9nov2+H3O/1iVPSufcpNLup7SOER2WJZy5hmQy94/RQqYJDKrbTtwQfzrUjNp6lLkUJwUtmej9lO2iPGqXk0ST4O4Z24IZgUkBA2ONnI9COecVcp1lNb/8AsoVaDi9uRpbTU0mXfAe8TJHeAMykg4O3aOec+lSKRC4tPDJQX9pmH02j8x/GjUGDoLYHzY/6j/ClrYHG608MrAEoxHDAnIbyI+tGtgiTECFG7BOBkjjJxya5yA/NACUCGMtdKQxNprrUhYI9wmakjLAYM7quld5xXUnqR0ngi2PZlFx4a5wkdObLy200KOlPWccyNqtsApz6V0pZGuZ4v2wUd5wPOqNXmXqBnahLAUAFAH1SsdX9Zi6R4SudQYMr9pWmmS03LGsrISArY/7ymIMpPGVdo298EedQV91nsWbZ6ZGR1bWroLDrcS29uyL927tdzF+WRt4IA4x0HTA54qolvjuXU17vYgx6Vay6jEtvcfeY5I+/nDAAd82SRtXAJ5B24O3pVK/qSpUG1z5JlyyWuftLbsek2VikYARAo9gFH4CvLSqTlu3k1sIfcyInLuie7sq/vpwo1Jv2YtnLqxjzZn77t3YxEjvw5HlEjuP93C/nV6nwm4nu1j4kErumuW5AP2m2pOEjnkPlhIxnn3bNWP8ADTS9qa+RH+sTe0TtbduWl/urC6f3IRV/EjFRz4bCC9urFHca8pPaLJf9vXews9tFAg85p9xA9WCLj8SKr+BQzpjNyflH8smWvnJJLzZ59rt+0kchljgCTXEbC4WNllCKuP0ak52dTzgk5PnXobRRhFUo816/XkZtwpN+J0+RBWGOaCK0ghCTrJNLLNOyx7lVRtXLdPDg7c9T55zVlNqWp8vIrvGDlfSyGGCQXARIw3cxCRmkiDSbTtI5GSrN7DHqK6XPDQlsO7P6VNOk0aFQZdpUygBXWN8uRI3w4O0n16U3yz2OXJakj1f7L9OQb5ImmMKxpGpk3KryEb5pFRvhAYhBj9k9c13Tzjcq12m8I3+2u8kGDm9upOcYPqOD+Ip5Y8HAq6yIBlkYNknkqwwV59DyOfQUssMEopRqFgDHT1BgTu6NQYOF1Kka7pGCj3/hUdS4hSWqbwTULWrcT0Uo5ZlNR7dwocRqX9yf5Vnz4lUk/wDXDbu/wego/wDjsUv91TfsvyN0jtVJdP3ccK565JPAHUmuY3t3KWmCWSSvwext6fiVJyx9/I0scBwN4AbzA6Z9q2KE6jgvE59cHmrhUlUapNuPTPMesIqXUQZHMvFCYIqdWjypqWLA8v7W6eMkmq1XmT05GDuIApquW1JkWmSBQB9XK4q1uZGBQaQDNQtBPDJEekiMnHBBYEAj0IODn2qKS2OovDyeAajcW4t7iD7iVuTNgTmRjsZSpkjGeucMB54b2qsnjds1Ypt7Fhe9ryXintIIYRbQCARNuZ9vBaRtoAI+vrUFejCstE84fYlpOdNt9iaNUurgB5byWFGAOI1WFcdcAk5P51nZhQemnTTa88v7GirbxFmUnv6EePQbMnLGWZvVnJz88AfvpSvbrolEkjYUlzyyaPucGD3MCehcJnn/ADk1Dm6q/wDT9Dt0ranzwdP/AOwhT+7XP/iT+PArn/HVp7zl82CrU/8AiLfwX5It124mYeCID3lb+C/zqSHC6S96TfwFrrPlFL4lDe608pzcSK6jkR/DHnyJUct9c1ep0FBYpRx59fmRuMPeqyz9vkM7RWdwIYbm4QiGUusQOVbKjhyuOF9PUVbo0FTWxnVrmNSeFukJe2d3d91dBDcNIzbkQM53x7VLSKoAUMAoAB6LUkcJtFdtLmy87P8A2azTbnnie3RI2O1z45JgCyhVI8KdAfPjjrxIk+ZDOslsmeqXllbz2kZEcbKqKyLgY24BZMehXIx70nXpOLllYT39Of03IFSqKSWHl8vXkTri9WHGANr4KAcAYGGx9Np+pqtxC7drS1pZ3J7G0/U1HDOMIkQX6sFx+sSo6dR/X51zQ4lSrKLWzk8Y7PGdzqvw+tSck91FZJWa0cGfkXdSwPIZoHkcKTDHYzfaDtnBbq239Iw6Yxtz8/P6VQqXqzpprL+huW3A6ko+JXeiPb/p+nT1PI9f7Uz3TEu2B5KOABUHh6papvL+3wNeE1Rh4dFaV9X8WUqEkgDkk4FSPCWTmLlKSS3PZfs+giihK5Hfty+cZI8gnsB1p8OuKUm0tpfdeRR49b3MXGUt4Lt0fXPx6GrJrXPMMSmA2RqaQ0VWoygCpUHU867UzLzk1UqvLJaa3POL64BJxUaLsI9SHQSBQB9RiWrjRj5AS0YHk7Rz1y4gYb7SOxZuN1zajMuB30QOBKFxhl9HAH1/fXnT7FqjWxtI81mntohhoZ0uVnUuJmJ3QY8cMgOPQYOOQcH1qBJ8i3lvc7aj2mhFxI1lb7Yn27I5fEUYDDbNpOFJ8s1BUtFU95tfAtUbqdJYJFppWq3mCsMgU9CcQIB8zgkfU1JTsqcfdXz3+5HU4g/+pfL+C/077KpzzNcRRnz7tDK34sRVn9NnmV/8i4+4jRWv2ZWg/vJbiT/UEH4KP410raKI58RuJdSztuwGnLz93Dn/AOx5H/Itj8q78KKK8rmrLmy5s9Etov7u3gTHTEaZ/HFPRHsROpJ9TJdtdV+8S2sNr3bFnlj72QK0KsV2tt/adcHHGMiqrr05VXTT3XP1LkLapGl4slt+DT9nLSOG3FtFlREO7J4DFgOXO3zJOa7hWpynKlF+0ua/ciq0qkUqsltLl+CDonaV2lSGdMOS8bHy76LquP8AEhDD61xSnNzxP+tfkmr0Kahqh/U/w9iv0Dee+tjkd08gUEYO0Eqh+RG36GvN3tvU8WUV7udT+37no6E6St6VZ88aflv+x0ubrMMPesApxLGxIBXHhZGz5bicH0IHlUt3UbtqVLns89Xstl/egW1u6d3XqRXJpekt8jeyu95zknbGXPpy/wAIP4n8KfCbZTrqeOSz68iTjlWNO1wuctvRbs2NeqPEgDSwgyQtT1qKAYdst+yvJ+vp9aoXN7So7c32Rr2PB7m79qKxHu/27mH1ztPLIDltqeSL/wAj51jVLmpXeHy7HtLThVtZR1JZl3fP07Hn2pXZkbLH5egHtVylBRWxRuqzqS3I9rC8jhI1Lu3Cqoyf696mUW9kUp1YwTlJ4PT+x3YARfpbvDSfqxqfCvuxHU/Lj51ZVkprFT5GTU4vKEv9G3m19jcIqqAFUADpgD8qtwoQgsRikZdSvVqvVUk3nux2+pcEWBQaQHCZ67QMyPaTUwoPNcVZ6UOMcnk2v6oXYgHPNU1ll2nAoTXRYCgAoA+ke8xV0xsid9SygJEU9MCXFLTwBH1PTIJ8d/DHLjoZEViPkTyK4cIvdo6jOUeTGafpNvD/AHMEUZ9URQfxxmmoRXJDlOUubLDfTOBpagY0PQB0zQNHG+kRkdHYKHVlJJA4YEefzqN6ZJpPyOsOLTPObK7BUP3KK0MjCIooERIwW2YOPXB9zXkLyDjcSUZbSw3vuu3pnc9rw5KtbrO+Nv5NHcXb71uIlzg4mToQQOH+RHB+QqeNxHELqUlrT0v/APXn6r6kH6TDnZy9yS1QfRPt8yZcQxvI0xGCe7YYPVo87H9mwSD6ioLvjWqTVFY8+u3Ur23DHGKVTfnt8ea/vU5RuxmeTI8UaocZ5IJ6/TH4Vm3F7WqxxJvL5/Dovma0balSpqCjybf0IclkpdA+DGqOni6bmI8LD6Go1VkovGzyn8uxZc8wlhbvHnsTuzkC2yhAcg5J+bHHGT8K9APLirlreVf1Cq5wsqL9evbPXPczL2jGpTdPGWk8em+C/mvo0zukQY9WGfwHNevneUIc5r9zzNLh11WfsU3v5bGW1ntZnKwnaPNj8R/y46fvrHueI1Kvs01hd+p67hv/AI5To4nce1Lt0X5+xmJJweSTz61mqLPTYSRT6pOThUBYk4wKuUIY3lsZ15W20wWWXOhfZpLLh7pxEh52xkNIR7n4V/OtijR1LOdjxl3xDRJxS389j0fR9EgtV2wRqnq3Vm/zMeTV2EIx5GNVr1KrzNk567REjgWrsbYgcUwydA/FcgQ72TCmu0JnlXbi664qnXeZFikjzlzk1yi8uQ2gYUAFAH0ey1dZikVjXGTo6QSc0JiLOE12BLpZEc2IFB0ODigQxmoGIhFGQO4pZOlyKPXtP3sHKxybSCElUHxDzUnocVlVrDRV/UUOfWPR/wAmrbXtOVP9PXTw+UlzX5RSS6okm9CNj8b1K8Ar8LIRxnpyPSsC/lOrW8ZLCa/jDPScNtPBjjVlLk0+420u8yKAwDMNrDBGccg/PHHyNUKlPEG8bLdGlLQlj1RCvu0I8Iz0YxyfPJHPtmp6VjzfdZRW8aEHld/kJb6m4bJyBwcYPG4kAH8P3U528HHC5nTrptqSJyozQvknduyCfZtwP4YqBuMaiaW2P2Itbzh7b/QkG4ACeoQj1OTg59h/IVwqeptJdSaNGdWevks/QrrjxDDBPoD/ADqzGKhusmpCKXLJH+7r7/TArvxCXMhrWieh/E0eLIXPmJJYRMMFAKFWqLqRypJ80h1ve3NpkwOWQdY3G4Y/wj+XNXbW8cZdvt6mbf8ADqVxDdZ+/o+vwNd2U7ZxXg247uTpjOVJ9iRkH2NbcLxKShU2b5djx9xwmSg6lB6orn3XxRopuBV+LMgpdQvgldNpHPMqjrq561x4qOtDJS60MdafixFpZWaprYwea4lWWNjqMDzTtNe7yeaqOTbLdOODLP1qRFlchKYwoAKAPpaQCrhjECYVwwQQpSGWEL8VJkQstyB50NgQ31MetRuojrSzmNVHrS8VBpYv9pg+dHioNLOkd8PWmpoWGTkvBiusgV2qX4XAO7kHlVZhx64H4VXuK/hLZN/AsW9DxnzSx3/ZdTzfUL26kmDxoUQAjxMMMpP62OAeOgOaybitQqrE+a+h6nhnD7qi801s++2Sdp+mSNh2lwVII2gnGM9CevlWZVuIL2VHOTWlY1FzkSrnRFLtIGO5uTkcFgOp59s/U9ajhdSUVBrYcLNKpqluToZCANx5qCSj0NKUVIdLeANt3hWIzjPUVzGnlZxsRqMXs9zm5NdZJ4pDKBtpchdtLItYoWjItQmyjI9R0RfI1y2Rt9UV1zAsMm5QF3ZOR+154+dWoVJVYaW+RHClRU3UUVqfU2Wi6/3se1/jUdfVemfnXoOG3Tn/AK58117o8Zx3hit5eNT92T5dn+DK9r9XC5ANXK0+iMOnDJgm1ds8Gq+5a0IeNWk9aWoNCOdxqjEdcUZbBQRTXM2TUsUSxRHrs7CgAoAKAPpBjU1KsqiyjLrUnTeGc9ua7Ih6JUdSrGmsyZLSozqPEUEkijqayq/FlHkbdvwWUlmRAu51IrOfF6mTTjwGkY/W7ko3DGtGhcOotzHu7JUJaUV0WpMfOrOoo6CbDeN1HNca2d6EWSTuBnGPnx+Gahndwhs3uXLfhVe49yO3fkiQNXZBz59M/wAqgfE5vamvU2bf/wAXhnNefovz/BBvdZZgd7AL74x+FU5urVftNs9DQs7S0jmEVHz6/PmJDHkBmzg9Aep+fp8qrSeHhFxS1cieHwOKiItGXuAkpBo3Gjk0MbWEYLt/cZuQAeUQDj35re4VDFDPdnleNTxWilzS+7IWndp54sDdvX0b+dT1rCjU6YfkQ2/F7iltJ6l5/nmbvs5rCXSkgbGBAwTwc+hrHr8Oqw932jXhxq3lhSelvv8AkuzBjqDWZJtbMvqopLKYNFSUhqeBFjFPI3JnRErls5chNQ0oT27ruCMGQoxGefFkfIitXhNHxXIxuKXrttEl5lPaxi0jYtL3jkYyBgAeePM9K3qdCFKTmufI87e8Sq3cVTe0U8+eTAdoNTMjnnNdpZeSGnDCKdZDXTRI4kgSnHWuNJxgjvITXaR2ojK6OgoAKACgAoA+jI5F9aw+H8RhTppSL15wqpVlqQNcIvU1cnxeP/JDT4DNvdkGfUt3Ef41j1rmpVex6K24fSt1mREe1k6nmqrpy7F+NejjCKDV9VePIAFaVvY05Ryzz97xWrCbhHBmpbiSZwFBYnyArR0wox7Iy14txPdZbLWLQWUbpnVPYeI/yqrK/i3iCbNGjwKrLeTS+pYWUSjiPkjqzcn+QqpVuKj97b4G3a8JtKW7Wp+f4H3k4jGSSznoTz/+CoKcHUeFyNOdRRX7Gc1DUyviY81o0qCeyMuveukssb2bhNzIZZOY4z4QfN+oJ9h1p3k1QgoR5v7Few1XlTxZ+7F7Lz7+hrHb94rKSwehitx26uMHTWx12cZ965zvgi1e0OgXmlJnE2eVdpLrvLmVh03YHyXivV2dPRRijxfE6qqXU2uS2+WxW1ZKBp+xM+1nz0JH48/+q4bxIhuFmKPWtOuVZAGwfnTr2lC4jia9epDb3te2f+t7dugy6VQfCePQ9a8xe8LqW/tReqP1PV8P4tTufYltL6P4EKR6z0jdjE599yAPWulBs60bNsi67raxpsU8jJb5nHH0r0nD6DoUt+bPDcVuVc1sQ5RPOdX1gvkZq6k2U4QKImpicVaGJnd+lRo4XMjk1ISBQAUAFABQAUAejaX2q7w7ec+3NeeqcLa909T/AJm3SzJD9VluGOFBAqelYaFmSKtXj1OTxT2L/svpj4y5z9a0ra0jzaPOXvEKlWW0maeUbVx7VaqWtJ9CnC7qx5MxWtWYkfk4Hmf4D3rPuqkLeOIrfojT4dZ1b6ru9lzf96kaW6itExGvibp5sx9z6VjqNS5lmT2X0PWVPA4fTSisyfJdW/PyKxtTOSSdzeZ8gP2UH/Lzqz4CxhLC/vP8HNKu4vVUlmT+S8ory7lnbXKqmcgDGST71UnCUpYNlShGGpvbmZnVNdBJ2HcfXoB/OtOhaNe9sYN3xOP/ANe7+n8lRaWUlwzEnCj43b4UH8/ar2Y01hHn6tSU3mTy2bfQokWz/RZwSTk9Tz1PzHlWFdybufaPXcKioW0MebJ4bn581VaNdD1rlifIlH4frUXUq/8ARB1rUBBA7+eMD/MelWLai6tVRILqsqFN1H05fHoeTE1608K228sVBkgdMkDPzpMRZwT7OBxiod+ZHJZNNp/aIgAE810ptFeVI56j2hZgeaTk2ONPBXRdqJk4yGGf1v66VUlYUpvOMfA27fi1zSjpTz8TtJ2vdugC+XB5p0bGNJ5W5xe8Rr3K0t4XZFJfaoz1cUO5nRhgryakJAoABQA9pM0kjlIZTOgoAKACgAoAKANR2CH6Y/Sl/wBIr3HI9akjHHA6VYxkzk2d7fgccU1sDG3TcUS5AjAatO3fAZ43fuArCu0nUlnsj3XA3pto46yefoZe6mZpGLEk9PpU0IqMEkZ7qSqXc5TeWs/ccp/R59etOS3SOreTlKcnz5eh21GU/dhz5/uqGjFeMal1Ul+jW/UzznrWgjBZf6vMQiRA4j2g7RgDJAJJx15qvT7ijFOW5oeybEwYPQMax79Yq5PYcKebdfFlknT61WfM1Dp6VyB2c+H6io1zIF7xjftBlP6Jc+Hk49/WtrhMViT6nnuPyaUI9N2Y6tk82IaALKYfpD86g6ER1rgQ2Toaa5gV8pqeJJE510dBQAUAFABQAUAFABQAUAFABQAUA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8" name="Picture 12" descr="http://monarch-butterfly.info/images/monarch%20butterfly%20phot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8" y="4724400"/>
            <a:ext cx="232147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Unintended Consequences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sparrows were hunted because they ate grain seeds; reducing crop yields.</a:t>
            </a:r>
          </a:p>
          <a:p>
            <a:r>
              <a:rPr lang="en-US" smtClean="0"/>
              <a:t>By April of 1960, Chinese leaders came to realize that the sparrows also ate a large number of pest insects, including locusts.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7386E7-BAC2-46E4-A563-3D7F1F8A90B3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  <p:pic>
        <p:nvPicPr>
          <p:cNvPr id="5125" name="Picture 4" descr="http://theboldcorsicanflame.files.wordpress.com/2011/05/locusts_fee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topnews.net.nz/images/Locust-pla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36988"/>
            <a:ext cx="3176588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Another significant cause of the great famine was planting too densely.  This caused the rice plants to compete with each other directly for water and soil nutrients.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Famine</a:t>
            </a:r>
            <a:endParaRPr lang="en-US" dirty="0"/>
          </a:p>
        </p:txBody>
      </p:sp>
      <p:pic>
        <p:nvPicPr>
          <p:cNvPr id="16386" name="Picture 2" descr="http://www.arkansas-crops.com/wp-content/uploads/2013/04/SH_DarkInDenseCanopy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4876800" cy="36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The closest relationships of all are </a:t>
            </a:r>
            <a:r>
              <a:rPr lang="en-US" dirty="0" smtClean="0">
                <a:solidFill>
                  <a:srgbClr val="FFFF00"/>
                </a:solidFill>
              </a:rPr>
              <a:t>symbiosis</a:t>
            </a:r>
            <a:r>
              <a:rPr lang="en-US" dirty="0" smtClean="0"/>
              <a:t>.  These involve a lot of close contact between two species.</a:t>
            </a:r>
          </a:p>
          <a:p>
            <a:pPr lvl="1"/>
            <a:r>
              <a:rPr lang="en-US" dirty="0" smtClean="0"/>
              <a:t>When the relationship benefits both organisms, it is called </a:t>
            </a:r>
            <a:r>
              <a:rPr lang="en-US" dirty="0" smtClean="0">
                <a:solidFill>
                  <a:srgbClr val="FFFF00"/>
                </a:solidFill>
              </a:rPr>
              <a:t>mutualism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one organism benefits while the other is unaffected, it is called </a:t>
            </a:r>
            <a:r>
              <a:rPr lang="en-US" dirty="0" smtClean="0">
                <a:solidFill>
                  <a:srgbClr val="FFFF00"/>
                </a:solidFill>
              </a:rPr>
              <a:t>commensalism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one organism benefits at the expense of the other, it is called </a:t>
            </a:r>
            <a:r>
              <a:rPr lang="en-US" dirty="0" smtClean="0">
                <a:solidFill>
                  <a:srgbClr val="FFFF00"/>
                </a:solidFill>
              </a:rPr>
              <a:t>parasitism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57A893-0FA0-4D1C-B369-50D67112B596}" type="slidenum">
              <a:rPr lang="en-US" sz="1400" smtClean="0"/>
              <a:pPr eaLnBrk="1" hangingPunct="1"/>
              <a:t>42</a:t>
            </a:fld>
            <a:endParaRPr lang="en-US" sz="1400" smtClean="0"/>
          </a:p>
        </p:txBody>
      </p:sp>
      <p:sp>
        <p:nvSpPr>
          <p:cNvPr id="44036" name="Content Placeholder 5"/>
          <p:cNvSpPr>
            <a:spLocks noGrp="1"/>
          </p:cNvSpPr>
          <p:nvPr>
            <p:ph idx="1"/>
          </p:nvPr>
        </p:nvSpPr>
        <p:spPr>
          <a:xfrm>
            <a:off x="304800" y="5638800"/>
            <a:ext cx="86868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Barnacles create homes by attaching themselves to whales.  The whales are unaffected.</a:t>
            </a:r>
          </a:p>
        </p:txBody>
      </p:sp>
      <p:pic>
        <p:nvPicPr>
          <p:cNvPr id="44037" name="Picture 2" descr="http://graphics8.nytimes.com/images/2006/03/12/international/12whales.lar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999"/>
            <a:ext cx="7620000" cy="504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2422EB-6D34-4215-892E-5A3416E77F4A}" type="slidenum">
              <a:rPr lang="en-US" sz="1400" smtClean="0"/>
              <a:pPr eaLnBrk="1" hangingPunct="1"/>
              <a:t>43</a:t>
            </a:fld>
            <a:endParaRPr lang="en-US" sz="1400" smtClean="0"/>
          </a:p>
        </p:txBody>
      </p:sp>
      <p:sp>
        <p:nvSpPr>
          <p:cNvPr id="45060" name="Content Placeholder 5"/>
          <p:cNvSpPr>
            <a:spLocks noGrp="1"/>
          </p:cNvSpPr>
          <p:nvPr>
            <p:ph idx="1"/>
          </p:nvPr>
        </p:nvSpPr>
        <p:spPr>
          <a:xfrm>
            <a:off x="457200" y="5486400"/>
            <a:ext cx="8686800" cy="762000"/>
          </a:xfrm>
        </p:spPr>
        <p:txBody>
          <a:bodyPr>
            <a:normAutofit fontScale="77500" lnSpcReduction="20000"/>
          </a:bodyPr>
          <a:lstStyle/>
          <a:p>
            <a:r>
              <a:rPr lang="en-US" sz="2800" smtClean="0"/>
              <a:t>Clownfish have a mucus coating that allows them to live in sea anemones.  Their presence attracts other fish for the anemone to eat.</a:t>
            </a:r>
          </a:p>
        </p:txBody>
      </p:sp>
      <p:pic>
        <p:nvPicPr>
          <p:cNvPr id="45061" name="Picture 2" descr="http://blogs.discovermagazine.com/discoblog/files/2008/06/clownfish-anemone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4205"/>
            <a:ext cx="6781800" cy="509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4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274D21-BB3D-403F-977D-13621941DFB4}" type="slidenum">
              <a:rPr lang="en-US" sz="1400" smtClean="0"/>
              <a:pPr eaLnBrk="1" hangingPunct="1"/>
              <a:t>44</a:t>
            </a:fld>
            <a:endParaRPr lang="en-US" sz="1400" smtClean="0"/>
          </a:p>
        </p:txBody>
      </p:sp>
      <p:sp>
        <p:nvSpPr>
          <p:cNvPr id="46084" name="Content Placeholder 5"/>
          <p:cNvSpPr>
            <a:spLocks noGrp="1"/>
          </p:cNvSpPr>
          <p:nvPr>
            <p:ph idx="1"/>
          </p:nvPr>
        </p:nvSpPr>
        <p:spPr>
          <a:xfrm>
            <a:off x="304800" y="5638800"/>
            <a:ext cx="86868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smtClean="0"/>
              <a:t>As bison walk through grass, insects are disturbed and fly away.  They are eaten by cowbirds.  </a:t>
            </a:r>
          </a:p>
        </p:txBody>
      </p:sp>
      <p:pic>
        <p:nvPicPr>
          <p:cNvPr id="46085" name="Picture 2" descr="http://massaudubonblogs.typepad.com/.a/6a00d8341fcabd53ef0115709ef299970b-320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23"/>
            <a:ext cx="6629400" cy="530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0E1368-6EBA-45ED-91F0-03820E4241BD}" type="slidenum">
              <a:rPr lang="en-US" sz="1400" smtClean="0"/>
              <a:pPr eaLnBrk="1" hangingPunct="1"/>
              <a:t>45</a:t>
            </a:fld>
            <a:endParaRPr lang="en-US" sz="1400" smtClean="0"/>
          </a:p>
        </p:txBody>
      </p:sp>
      <p:sp>
        <p:nvSpPr>
          <p:cNvPr id="47108" name="Content Placeholder 5"/>
          <p:cNvSpPr>
            <a:spLocks noGrp="1"/>
          </p:cNvSpPr>
          <p:nvPr>
            <p:ph idx="1"/>
          </p:nvPr>
        </p:nvSpPr>
        <p:spPr>
          <a:xfrm>
            <a:off x="304800" y="5486400"/>
            <a:ext cx="86868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sz="2800" smtClean="0"/>
              <a:t>Ostriches and gazelles feed next to each other.  Ostriches have excellent eyesight, while gazelles have stronger senses of hearing and smell.</a:t>
            </a:r>
          </a:p>
        </p:txBody>
      </p:sp>
      <p:pic>
        <p:nvPicPr>
          <p:cNvPr id="47109" name="Picture 2" descr="http://farm2.static.flickr.com/1040/915822885_ed54916265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6301"/>
            <a:ext cx="6908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8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9DE9A7-3544-496C-88E3-0CFE223DC9F4}" type="slidenum">
              <a:rPr lang="en-US" sz="1400" smtClean="0"/>
              <a:pPr eaLnBrk="1" hangingPunct="1"/>
              <a:t>46</a:t>
            </a:fld>
            <a:endParaRPr lang="en-US" sz="1400" smtClean="0"/>
          </a:p>
        </p:txBody>
      </p:sp>
      <p:sp>
        <p:nvSpPr>
          <p:cNvPr id="48132" name="Content Placeholder 5"/>
          <p:cNvSpPr>
            <a:spLocks noGrp="1"/>
          </p:cNvSpPr>
          <p:nvPr>
            <p:ph idx="1"/>
          </p:nvPr>
        </p:nvSpPr>
        <p:spPr>
          <a:xfrm>
            <a:off x="304800" y="5486400"/>
            <a:ext cx="86868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smtClean="0"/>
              <a:t>Mistletoe extracts water and nutrients from the spruce tree directly.  </a:t>
            </a:r>
          </a:p>
        </p:txBody>
      </p:sp>
      <p:pic>
        <p:nvPicPr>
          <p:cNvPr id="48133" name="Picture 2" descr="http://www.celebratelove.com/gifs/mistleto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543800" cy="500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0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590800"/>
          </a:xfrm>
        </p:spPr>
        <p:txBody>
          <a:bodyPr/>
          <a:lstStyle/>
          <a:p>
            <a:r>
              <a:rPr lang="en-US" dirty="0" smtClean="0"/>
              <a:t>Today, textbooks in China omit discussion of the true causes of the famine, instead citing “three years of difficulty” caused by “bad weather.”</a:t>
            </a:r>
          </a:p>
          <a:p>
            <a:r>
              <a:rPr lang="en-US" dirty="0" smtClean="0"/>
              <a:t>Mao Zedong’s portrait still hangs at the center of Tiananmen Square.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26" name="Picture 2" descr="http://media.web.britannica.com/eb-media/59/129159-004-68B11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798"/>
            <a:ext cx="7086600" cy="400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Unintended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government made a series of other poor agricultural decisions at this time, including:</a:t>
            </a:r>
          </a:p>
          <a:p>
            <a:pPr lvl="1">
              <a:defRPr/>
            </a:pPr>
            <a:r>
              <a:rPr lang="en-US" dirty="0" smtClean="0"/>
              <a:t>Ordering farmers to increase the density of their planting by 6 times, believing that the same species of plant would compete with itself.</a:t>
            </a:r>
          </a:p>
          <a:p>
            <a:pPr lvl="1">
              <a:defRPr/>
            </a:pPr>
            <a:r>
              <a:rPr lang="en-US" dirty="0" smtClean="0"/>
              <a:t>Deeper plowing of the soil, which brought up sand and rocks instead of more topsoil.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3759BE-60BB-42F6-929D-52E75F8050B7}" type="slidenum">
              <a:rPr lang="en-US" sz="1400" smtClean="0"/>
              <a:pPr eaLnBrk="1" hangingPunct="1"/>
              <a:t>5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4621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Great Famine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locust plague, overplanting, and overplowing combined with a severe drought.</a:t>
            </a:r>
          </a:p>
          <a:p>
            <a:r>
              <a:rPr lang="en-US" smtClean="0"/>
              <a:t>The number of victims is unknown, but estimated between 20-43 million.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6ABADE-BC7C-44AD-BFF4-118978554617}" type="slidenum">
              <a:rPr lang="en-US" sz="1400" smtClean="0"/>
              <a:pPr eaLnBrk="1" hangingPunct="1"/>
              <a:t>6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8040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5029200" cy="5943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Ecology</a:t>
            </a:r>
            <a:r>
              <a:rPr lang="en-US" dirty="0" smtClean="0"/>
              <a:t> is the study of the interactions between living organisms and their surroundings, including their physical environment and other forms of life.</a:t>
            </a:r>
          </a:p>
          <a:p>
            <a:pPr lvl="1"/>
            <a:r>
              <a:rPr lang="en-US" dirty="0" smtClean="0"/>
              <a:t>Ecology is only one part of the overall study of life, matter, and the universe.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324258-74C5-4E1D-8AFA-73D4123B1F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38" y="152400"/>
            <a:ext cx="2663952" cy="6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838745-104C-4A29-932B-6D7BAFFC6A07}" type="slidenum">
              <a:rPr lang="en-US" sz="1400" smtClean="0"/>
              <a:pPr eaLnBrk="1" hangingPunct="1"/>
              <a:t>8</a:t>
            </a:fld>
            <a:endParaRPr 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Organization of Life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181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 </a:t>
            </a:r>
            <a:r>
              <a:rPr lang="en-US" dirty="0" smtClean="0">
                <a:solidFill>
                  <a:srgbClr val="FFFF00"/>
                </a:solidFill>
              </a:rPr>
              <a:t>organism </a:t>
            </a:r>
            <a:r>
              <a:rPr lang="en-US" dirty="0" smtClean="0"/>
              <a:t>is an individual living thing.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single species of organism is one that is similar enough to breed and produce healthy, fertile offspring.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population </a:t>
            </a:r>
            <a:r>
              <a:rPr lang="en-US" dirty="0" smtClean="0"/>
              <a:t>includes all members of a species that live in the same area at the same time.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biological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ommunity</a:t>
            </a:r>
            <a:r>
              <a:rPr lang="en-US" dirty="0" smtClean="0"/>
              <a:t> is made of all populations living and interacting in one area.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69" y="4495799"/>
            <a:ext cx="2314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59" y="3429000"/>
            <a:ext cx="322598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59" y="1828800"/>
            <a:ext cx="3156042" cy="167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838745-104C-4A29-932B-6D7BAFFC6A07}" type="slidenum">
              <a:rPr lang="en-US" sz="1400" smtClean="0"/>
              <a:pPr eaLnBrk="1" hangingPunct="1"/>
              <a:t>9</a:t>
            </a:fld>
            <a:endParaRPr lang="en-US" sz="14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599"/>
            <a:ext cx="7924800" cy="187024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</a:t>
            </a:r>
            <a:r>
              <a:rPr lang="en-US" dirty="0" smtClean="0">
                <a:solidFill>
                  <a:srgbClr val="FFFF00"/>
                </a:solidFill>
              </a:rPr>
              <a:t> ecosystem</a:t>
            </a:r>
            <a:r>
              <a:rPr lang="en-US" dirty="0" smtClean="0"/>
              <a:t> includes the biological community and its surrounding physical environment.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Nonliving factors like soil, precipitation, etc.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biosphere</a:t>
            </a:r>
            <a:r>
              <a:rPr lang="en-US" dirty="0" smtClean="0"/>
              <a:t> is the part of Earth that supports life -- all ecosystems are found here.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8847"/>
            <a:ext cx="6858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115323"/>
            <a:ext cx="14954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 bldLvl="5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17468</TotalTime>
  <Words>2102</Words>
  <Application>Microsoft Office PowerPoint</Application>
  <PresentationFormat>On-screen Show (4:3)</PresentationFormat>
  <Paragraphs>237</Paragraphs>
  <Slides>47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Constantia</vt:lpstr>
      <vt:lpstr>Times New Roman</vt:lpstr>
      <vt:lpstr>Wingdings</vt:lpstr>
      <vt:lpstr>Wingdings 2</vt:lpstr>
      <vt:lpstr>Paper</vt:lpstr>
      <vt:lpstr>Evolution and Ecology</vt:lpstr>
      <vt:lpstr>The Great Leap Forward</vt:lpstr>
      <vt:lpstr>The Four Pests Campaign</vt:lpstr>
      <vt:lpstr>Unintended Consequences</vt:lpstr>
      <vt:lpstr>Unintended Consequences</vt:lpstr>
      <vt:lpstr>The Great Famine</vt:lpstr>
      <vt:lpstr>PowerPoint Presentation</vt:lpstr>
      <vt:lpstr>Organization of Life</vt:lpstr>
      <vt:lpstr>PowerPoint Presentation</vt:lpstr>
      <vt:lpstr>Who Lives Where?</vt:lpstr>
      <vt:lpstr>PowerPoint Presentation</vt:lpstr>
      <vt:lpstr>PowerPoint Presentation</vt:lpstr>
      <vt:lpstr>Adaptations</vt:lpstr>
      <vt:lpstr>Evolution</vt:lpstr>
      <vt:lpstr>PowerPoint Presentation</vt:lpstr>
      <vt:lpstr>Natural Selection</vt:lpstr>
      <vt:lpstr>PowerPoint Presentation</vt:lpstr>
      <vt:lpstr>PowerPoint Presentation</vt:lpstr>
      <vt:lpstr>PowerPoint Presentation</vt:lpstr>
      <vt:lpstr>Speciation</vt:lpstr>
      <vt:lpstr>PowerPoint Presentation</vt:lpstr>
      <vt:lpstr>Encouraging Natural Selection</vt:lpstr>
      <vt:lpstr>PowerPoint Presentation</vt:lpstr>
      <vt:lpstr>Artificial Selection</vt:lpstr>
      <vt:lpstr>Biodiversity</vt:lpstr>
      <vt:lpstr>PowerPoint Presentation</vt:lpstr>
      <vt:lpstr>The Taxonomic Naming System </vt:lpstr>
      <vt:lpstr>Human Classification</vt:lpstr>
      <vt:lpstr>PowerPoint Presentation</vt:lpstr>
      <vt:lpstr>PowerPoint Presentation</vt:lpstr>
      <vt:lpstr>Population Growth Patterns</vt:lpstr>
      <vt:lpstr>PowerPoint Presentation</vt:lpstr>
      <vt:lpstr>PowerPoint Presentation</vt:lpstr>
      <vt:lpstr>PowerPoint Presentation</vt:lpstr>
      <vt:lpstr>The Great Famine</vt:lpstr>
      <vt:lpstr>PowerPoint Presentation</vt:lpstr>
      <vt:lpstr>Community Interactions</vt:lpstr>
      <vt:lpstr>PowerPoint Presentation</vt:lpstr>
      <vt:lpstr>PowerPoint Presentation</vt:lpstr>
      <vt:lpstr>The Great Famine</vt:lpstr>
      <vt:lpstr>Symbiosis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www.aurumscience.com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Environmental Science</dc:title>
  <dc:creator>James Dauray</dc:creator>
  <cp:lastModifiedBy>McCutchen, Jennifer N. </cp:lastModifiedBy>
  <cp:revision>425</cp:revision>
  <dcterms:created xsi:type="dcterms:W3CDTF">2002-01-16T22:44:40Z</dcterms:created>
  <dcterms:modified xsi:type="dcterms:W3CDTF">2016-10-03T20:22:39Z</dcterms:modified>
</cp:coreProperties>
</file>